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4">
  <p:sldMasterIdLst>
    <p:sldMasterId id="2147483672" r:id="rId1"/>
  </p:sldMasterIdLst>
  <p:notesMasterIdLst>
    <p:notesMasterId r:id="rId31"/>
  </p:notesMasterIdLst>
  <p:sldIdLst>
    <p:sldId id="294" r:id="rId2"/>
    <p:sldId id="266" r:id="rId3"/>
    <p:sldId id="280" r:id="rId4"/>
    <p:sldId id="282" r:id="rId5"/>
    <p:sldId id="289" r:id="rId6"/>
    <p:sldId id="283" r:id="rId7"/>
    <p:sldId id="281" r:id="rId8"/>
    <p:sldId id="260" r:id="rId9"/>
    <p:sldId id="284" r:id="rId10"/>
    <p:sldId id="261" r:id="rId11"/>
    <p:sldId id="257" r:id="rId12"/>
    <p:sldId id="293" r:id="rId13"/>
    <p:sldId id="259" r:id="rId14"/>
    <p:sldId id="256" r:id="rId15"/>
    <p:sldId id="287" r:id="rId16"/>
    <p:sldId id="262" r:id="rId17"/>
    <p:sldId id="277" r:id="rId18"/>
    <p:sldId id="275" r:id="rId19"/>
    <p:sldId id="274" r:id="rId20"/>
    <p:sldId id="276" r:id="rId21"/>
    <p:sldId id="263" r:id="rId22"/>
    <p:sldId id="264" r:id="rId23"/>
    <p:sldId id="269" r:id="rId24"/>
    <p:sldId id="270" r:id="rId25"/>
    <p:sldId id="271" r:id="rId26"/>
    <p:sldId id="272" r:id="rId27"/>
    <p:sldId id="295" r:id="rId28"/>
    <p:sldId id="297" r:id="rId29"/>
    <p:sldId id="296" r:id="rId3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BF3"/>
    <a:srgbClr val="2009C7"/>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0" autoAdjust="0"/>
    <p:restoredTop sz="94612" autoAdjust="0"/>
  </p:normalViewPr>
  <p:slideViewPr>
    <p:cSldViewPr>
      <p:cViewPr varScale="1">
        <p:scale>
          <a:sx n="42" d="100"/>
          <a:sy n="42" d="100"/>
        </p:scale>
        <p:origin x="-1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66F23B1-7E45-440E-9AD3-1AD81B033E34}" type="datetimeFigureOut">
              <a:rPr lang="el-GR"/>
              <a:pPr>
                <a:defRPr/>
              </a:pPr>
              <a:t>27/10/2016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4C117F2-AB37-4A83-856C-C2DCA0859D9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94C117F2-AB37-4A83-856C-C2DCA0859D9F}" type="slidenum">
              <a:rPr lang="el-GR" smtClean="0"/>
              <a:pPr>
                <a:defRPr/>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FEB9D0-AD45-4FF5-BB39-04EF6DE7A1CF}" type="slidenum">
              <a:rPr lang="el-GR" smtClean="0"/>
              <a:pPr/>
              <a:t>14</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63BDF0A0-0CE3-42E8-A6B4-A980FD89ACA3}" type="datetimeFigureOut">
              <a:rPr lang="el-GR"/>
              <a:pPr>
                <a:defRPr/>
              </a:pPr>
              <a:t>27/10/2016</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C6D2050-FE17-4F65-8178-A55D4584A3BB}"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CC1ACF89-92BB-48FC-924C-DDCA73E074B7}" type="datetimeFigureOut">
              <a:rPr lang="el-GR"/>
              <a:pPr>
                <a:defRPr/>
              </a:pPr>
              <a:t>27/10/2016</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6FE041D-9C46-4183-A311-78BF2C110F1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11982287-8B43-4512-B6C7-A3CAA0C116C9}" type="datetimeFigureOut">
              <a:rPr lang="el-GR"/>
              <a:pPr>
                <a:defRPr/>
              </a:pPr>
              <a:t>27/10/2016</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DD29E59-048A-4C78-BAB7-5262132274BD}"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F2071D4C-78A9-476C-B8E8-ADE08D23DF43}" type="datetimeFigureOut">
              <a:rPr lang="el-GR"/>
              <a:pPr>
                <a:defRPr/>
              </a:pPr>
              <a:t>27/10/2016</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1766E39-6DE6-4605-BD2F-BABE386AEC4D}"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4483C6-5B68-4502-A70D-C624B829EC5F}" type="datetimeFigureOut">
              <a:rPr lang="el-GR"/>
              <a:pPr>
                <a:defRPr/>
              </a:pPr>
              <a:t>27/10/2016</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819A3CE-3175-44C4-83BD-2BF41CAEBB1A}"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fld id="{5F653489-8FC8-4168-BA35-FB7470D04CC3}" type="datetimeFigureOut">
              <a:rPr lang="el-GR"/>
              <a:pPr>
                <a:defRPr/>
              </a:pPr>
              <a:t>27/10/2016</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7080DCB2-4897-4693-AB2A-8A997F0E1718}"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fld id="{32B3AA12-F0C0-46E1-92B1-9640CFDCCCD4}" type="datetimeFigureOut">
              <a:rPr lang="el-GR"/>
              <a:pPr>
                <a:defRPr/>
              </a:pPr>
              <a:t>27/10/2016</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2052982C-2CF3-47DD-98C4-2C531A4AE661}"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EF073B44-BF9B-4CBF-9B81-8C010B4BE284}" type="datetimeFigureOut">
              <a:rPr lang="el-GR"/>
              <a:pPr>
                <a:defRPr/>
              </a:pPr>
              <a:t>27/10/2016</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BDECC0CF-825C-47B0-A33F-E083657C179E}"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C87FB6-E7DC-4B29-B488-D0D640C0A486}" type="datetimeFigureOut">
              <a:rPr lang="el-GR"/>
              <a:pPr>
                <a:defRPr/>
              </a:pPr>
              <a:t>27/10/2016</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6BF85142-32E1-4E79-B2F0-462A6D4D3DD0}"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2A91E3-3337-42DD-AA73-41BEC950A4D5}" type="datetimeFigureOut">
              <a:rPr lang="el-GR"/>
              <a:pPr>
                <a:defRPr/>
              </a:pPr>
              <a:t>27/10/2016</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BAE22DF-F4B9-443E-A524-7F40E5E6D091}"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3CF6AB-C263-4066-ACA1-1C5F2D081EFC}" type="datetimeFigureOut">
              <a:rPr lang="el-GR"/>
              <a:pPr>
                <a:defRPr/>
              </a:pPr>
              <a:t>27/10/2016</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7F11412-531A-49B8-895F-A10DE3290791}"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40000"/>
                <a:lumOff val="60000"/>
              </a:schemeClr>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917A932-A12E-46CE-9321-C5D0BA1887E7}" type="datetimeFigureOut">
              <a:rPr lang="el-GR"/>
              <a:pPr>
                <a:defRPr/>
              </a:pPr>
              <a:t>27/10/2016</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70B356B-9450-4BF6-85D8-C5EB158653E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7589"/>
            <a:ext cx="9143999" cy="6873179"/>
            <a:chOff x="0" y="-7589"/>
            <a:chExt cx="9143999" cy="6873179"/>
          </a:xfrm>
        </p:grpSpPr>
        <p:pic>
          <p:nvPicPr>
            <p:cNvPr id="16388" name="Picture 4" descr="C:\Users\Νικόλας\Desktop\SPOA\four_corner.jpg"/>
            <p:cNvPicPr>
              <a:picLocks noChangeAspect="1" noChangeArrowheads="1"/>
            </p:cNvPicPr>
            <p:nvPr/>
          </p:nvPicPr>
          <p:blipFill>
            <a:blip r:embed="rId3" cstate="print"/>
            <a:srcRect/>
            <a:stretch>
              <a:fillRect/>
            </a:stretch>
          </p:blipFill>
          <p:spPr bwMode="auto">
            <a:xfrm>
              <a:off x="0" y="-7589"/>
              <a:ext cx="9143999" cy="6873179"/>
            </a:xfrm>
            <a:prstGeom prst="rect">
              <a:avLst/>
            </a:prstGeom>
            <a:noFill/>
          </p:spPr>
        </p:pic>
        <p:sp>
          <p:nvSpPr>
            <p:cNvPr id="3" name="TextBox 2"/>
            <p:cNvSpPr txBox="1"/>
            <p:nvPr/>
          </p:nvSpPr>
          <p:spPr>
            <a:xfrm>
              <a:off x="324000" y="179999"/>
              <a:ext cx="8604000" cy="756000"/>
            </a:xfrm>
            <a:prstGeom prst="rect">
              <a:avLst/>
            </a:prstGeom>
            <a:gradFill flip="none" rotWithShape="1">
              <a:gsLst>
                <a:gs pos="0">
                  <a:srgbClr val="03D4A8"/>
                </a:gs>
                <a:gs pos="25000">
                  <a:srgbClr val="21D6E0"/>
                </a:gs>
                <a:gs pos="75000">
                  <a:srgbClr val="0087E6"/>
                </a:gs>
                <a:gs pos="100000">
                  <a:srgbClr val="005CBF"/>
                </a:gs>
              </a:gsLst>
              <a:lin ang="16200000" scaled="1"/>
              <a:tileRect/>
            </a:gradFill>
          </p:spPr>
          <p:txBody>
            <a:bodyPr wrap="square" rtlCol="0">
              <a:spAutoFit/>
            </a:bodyPr>
            <a:lstStyle/>
            <a:p>
              <a:pPr algn="ct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ΘΕΜΑΤΑ  ΕΝΑΕΡΙΑΣ ΚΥΚΛΟΦΟΡΙΑΣ</a:t>
              </a:r>
            </a:p>
            <a:p>
              <a:pPr algn="ct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ΑΕΡΟΝΑΥΤΙΛΙΑΣ &amp; ΕΝΑΕΡΙΟΥ ΧΩΡΟΥ </a:t>
              </a:r>
              <a:endParaRPr lang="el-G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4" name="TextBox 3"/>
          <p:cNvSpPr txBox="1"/>
          <p:nvPr/>
        </p:nvSpPr>
        <p:spPr>
          <a:xfrm>
            <a:off x="272616" y="5643578"/>
            <a:ext cx="2589876" cy="923330"/>
          </a:xfrm>
          <a:prstGeom prst="rect">
            <a:avLst/>
          </a:prstGeom>
          <a:noFill/>
        </p:spPr>
        <p:txBody>
          <a:bodyPr wrap="none" rtlCol="0">
            <a:spAutoFit/>
          </a:bodyPr>
          <a:lstStyle/>
          <a:p>
            <a:pPr algn="ctr"/>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Νίκος Παπαδόπουλος</a:t>
            </a:r>
          </a:p>
          <a:p>
            <a:pPr algn="ctr"/>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ΕΕΚ – ΠΕΑ </a:t>
            </a:r>
          </a:p>
          <a:p>
            <a:pPr algn="ctr"/>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Δ.Α.Α. Ελ. Βενιζέλος</a:t>
            </a:r>
            <a:endParaRPr lang="el-G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1" name="Freeform 51"/>
          <p:cNvSpPr>
            <a:spLocks/>
          </p:cNvSpPr>
          <p:nvPr/>
        </p:nvSpPr>
        <p:spPr bwMode="auto">
          <a:xfrm>
            <a:off x="142844" y="71414"/>
            <a:ext cx="8786874" cy="6743700"/>
          </a:xfrm>
          <a:custGeom>
            <a:avLst/>
            <a:gdLst/>
            <a:ahLst/>
            <a:cxnLst>
              <a:cxn ang="0">
                <a:pos x="880" y="360"/>
              </a:cxn>
              <a:cxn ang="0">
                <a:pos x="10010" y="360"/>
              </a:cxn>
              <a:cxn ang="0">
                <a:pos x="13860" y="0"/>
              </a:cxn>
              <a:cxn ang="0">
                <a:pos x="15840" y="1980"/>
              </a:cxn>
              <a:cxn ang="0">
                <a:pos x="15840" y="9900"/>
              </a:cxn>
              <a:cxn ang="0">
                <a:pos x="9460" y="10620"/>
              </a:cxn>
              <a:cxn ang="0">
                <a:pos x="880" y="10260"/>
              </a:cxn>
              <a:cxn ang="0">
                <a:pos x="0" y="3960"/>
              </a:cxn>
              <a:cxn ang="0">
                <a:pos x="880" y="360"/>
              </a:cxn>
            </a:cxnLst>
            <a:rect l="0" t="0" r="r" b="b"/>
            <a:pathLst>
              <a:path w="15840" h="10620">
                <a:moveTo>
                  <a:pt x="880" y="360"/>
                </a:moveTo>
                <a:lnTo>
                  <a:pt x="10010" y="360"/>
                </a:lnTo>
                <a:lnTo>
                  <a:pt x="13860" y="0"/>
                </a:lnTo>
                <a:lnTo>
                  <a:pt x="15840" y="1980"/>
                </a:lnTo>
                <a:lnTo>
                  <a:pt x="15840" y="9900"/>
                </a:lnTo>
                <a:lnTo>
                  <a:pt x="9460" y="10620"/>
                </a:lnTo>
                <a:lnTo>
                  <a:pt x="880" y="10260"/>
                </a:lnTo>
                <a:lnTo>
                  <a:pt x="0" y="3960"/>
                </a:lnTo>
                <a:lnTo>
                  <a:pt x="880" y="360"/>
                </a:lnTo>
                <a:close/>
              </a:path>
            </a:pathLst>
          </a:custGeom>
          <a:solidFill>
            <a:srgbClr val="99CCFF">
              <a:alpha val="45000"/>
            </a:srgbClr>
          </a:solidFill>
          <a:ln w="28575" cap="flat" cmpd="sng">
            <a:solidFill>
              <a:srgbClr val="333399"/>
            </a:solidFill>
            <a:prstDash val="lgDashDotDot"/>
            <a:round/>
            <a:headEnd/>
            <a:tailEnd/>
          </a:ln>
        </p:spPr>
        <p:txBody>
          <a:bodyPr vert="horz" wrap="square" lIns="91440" tIns="45720" rIns="91440" bIns="45720" numCol="1" anchor="t" anchorCtr="0" compatLnSpc="1">
            <a:prstTxWarp prst="textNoShape">
              <a:avLst/>
            </a:prstTxWarp>
          </a:bodyPr>
          <a:lstStyle/>
          <a:p>
            <a:endParaRPr lang="el-GR" dirty="0"/>
          </a:p>
        </p:txBody>
      </p:sp>
      <p:sp>
        <p:nvSpPr>
          <p:cNvPr id="20484" name="Rectangle 4"/>
          <p:cNvSpPr>
            <a:spLocks noChangeArrowheads="1"/>
          </p:cNvSpPr>
          <p:nvPr/>
        </p:nvSpPr>
        <p:spPr bwMode="auto">
          <a:xfrm rot="3565288">
            <a:off x="1475583" y="3516386"/>
            <a:ext cx="8583918" cy="342900"/>
          </a:xfrm>
          <a:prstGeom prst="rect">
            <a:avLst/>
          </a:prstGeom>
          <a:gradFill rotWithShape="1">
            <a:gsLst>
              <a:gs pos="0">
                <a:srgbClr val="00CCFF"/>
              </a:gs>
              <a:gs pos="50000">
                <a:srgbClr val="99CCFF"/>
              </a:gs>
              <a:gs pos="100000">
                <a:srgbClr val="00CCFF"/>
              </a:gs>
            </a:gsLst>
            <a:lin ang="5400000" scaled="1"/>
          </a:gradFill>
          <a:ln w="9525" algn="ctr">
            <a:noFill/>
            <a:miter lim="800000"/>
            <a:headEnd/>
            <a:tailEnd/>
          </a:ln>
          <a:effectLst/>
          <a:scene3d>
            <a:camera prst="orthographicFront"/>
            <a:lightRig rig="twoPt" dir="t"/>
          </a:scene3d>
          <a:sp3d contourW="12700" prstMaterial="powder">
            <a:bevelT/>
            <a:contourClr>
              <a:schemeClr val="bg2"/>
            </a:contourClr>
          </a:sp3d>
        </p:spPr>
        <p:txBody>
          <a:bodyPr/>
          <a:lstStyle/>
          <a:p>
            <a:endParaRPr lang="el-GR"/>
          </a:p>
        </p:txBody>
      </p:sp>
      <p:sp>
        <p:nvSpPr>
          <p:cNvPr id="20485" name="Rectangle 5"/>
          <p:cNvSpPr>
            <a:spLocks noChangeArrowheads="1"/>
          </p:cNvSpPr>
          <p:nvPr/>
        </p:nvSpPr>
        <p:spPr bwMode="auto">
          <a:xfrm rot="7736113">
            <a:off x="1329943" y="3228991"/>
            <a:ext cx="9039916" cy="390525"/>
          </a:xfrm>
          <a:prstGeom prst="rect">
            <a:avLst/>
          </a:prstGeom>
          <a:gradFill rotWithShape="1">
            <a:gsLst>
              <a:gs pos="0">
                <a:srgbClr val="00CCFF"/>
              </a:gs>
              <a:gs pos="50000">
                <a:srgbClr val="99CCFF"/>
              </a:gs>
              <a:gs pos="100000">
                <a:srgbClr val="00CCFF"/>
              </a:gs>
            </a:gsLst>
            <a:lin ang="5400000" scaled="1"/>
          </a:gradFill>
          <a:ln w="9525" algn="ctr">
            <a:noFill/>
            <a:miter lim="800000"/>
            <a:headEnd/>
            <a:tailEnd/>
          </a:ln>
          <a:effectLst/>
          <a:scene3d>
            <a:camera prst="orthographicFront"/>
            <a:lightRig rig="twoPt" dir="t"/>
          </a:scene3d>
          <a:sp3d contourW="12700" prstMaterial="powder">
            <a:bevelT/>
            <a:contourClr>
              <a:schemeClr val="bg2"/>
            </a:contourClr>
          </a:sp3d>
        </p:spPr>
        <p:txBody>
          <a:bodyPr/>
          <a:lstStyle/>
          <a:p>
            <a:endParaRPr lang="el-GR"/>
          </a:p>
        </p:txBody>
      </p:sp>
      <p:sp>
        <p:nvSpPr>
          <p:cNvPr id="20486" name="Rectangle 6"/>
          <p:cNvSpPr>
            <a:spLocks noChangeArrowheads="1"/>
          </p:cNvSpPr>
          <p:nvPr/>
        </p:nvSpPr>
        <p:spPr bwMode="auto">
          <a:xfrm rot="8260388">
            <a:off x="446996" y="4555956"/>
            <a:ext cx="3887788" cy="300038"/>
          </a:xfrm>
          <a:prstGeom prst="rect">
            <a:avLst/>
          </a:prstGeom>
          <a:gradFill rotWithShape="1">
            <a:gsLst>
              <a:gs pos="0">
                <a:srgbClr val="00CCFF"/>
              </a:gs>
              <a:gs pos="50000">
                <a:srgbClr val="99CCFF"/>
              </a:gs>
              <a:gs pos="100000">
                <a:srgbClr val="00CCFF"/>
              </a:gs>
            </a:gsLst>
            <a:lin ang="5400000" scaled="1"/>
          </a:gradFill>
          <a:ln w="9525" algn="ctr">
            <a:noFill/>
            <a:miter lim="800000"/>
            <a:headEnd/>
            <a:tailEnd/>
          </a:ln>
          <a:effectLst/>
          <a:scene3d>
            <a:camera prst="orthographicFront"/>
            <a:lightRig rig="twoPt" dir="t"/>
          </a:scene3d>
          <a:sp3d contourW="12700" prstMaterial="powder">
            <a:bevelT/>
            <a:contourClr>
              <a:schemeClr val="bg2"/>
            </a:contourClr>
          </a:sp3d>
        </p:spPr>
        <p:txBody>
          <a:bodyPr/>
          <a:lstStyle/>
          <a:p>
            <a:endParaRPr lang="el-GR"/>
          </a:p>
        </p:txBody>
      </p:sp>
      <p:sp>
        <p:nvSpPr>
          <p:cNvPr id="20487" name="Rectangle 7"/>
          <p:cNvSpPr>
            <a:spLocks noChangeArrowheads="1"/>
          </p:cNvSpPr>
          <p:nvPr/>
        </p:nvSpPr>
        <p:spPr bwMode="auto">
          <a:xfrm rot="11269929">
            <a:off x="-694034" y="4424115"/>
            <a:ext cx="10274040" cy="312738"/>
          </a:xfrm>
          <a:prstGeom prst="rect">
            <a:avLst/>
          </a:prstGeom>
          <a:gradFill rotWithShape="1">
            <a:gsLst>
              <a:gs pos="0">
                <a:srgbClr val="00CCFF"/>
              </a:gs>
              <a:gs pos="50000">
                <a:srgbClr val="99CCFF"/>
              </a:gs>
              <a:gs pos="100000">
                <a:srgbClr val="00CCFF"/>
              </a:gs>
            </a:gsLst>
            <a:lin ang="5400000" scaled="1"/>
          </a:gradFill>
          <a:ln w="9525" algn="ctr">
            <a:noFill/>
            <a:miter lim="800000"/>
            <a:headEnd/>
            <a:tailEnd/>
          </a:ln>
          <a:effectLst/>
          <a:scene3d>
            <a:camera prst="orthographicFront"/>
            <a:lightRig rig="twoPt" dir="t"/>
          </a:scene3d>
          <a:sp3d contourW="12700" prstMaterial="powder">
            <a:bevelT/>
            <a:contourClr>
              <a:schemeClr val="bg2"/>
            </a:contourClr>
          </a:sp3d>
        </p:spPr>
        <p:txBody>
          <a:bodyPr/>
          <a:lstStyle/>
          <a:p>
            <a:endParaRPr lang="el-GR"/>
          </a:p>
        </p:txBody>
      </p:sp>
      <p:sp>
        <p:nvSpPr>
          <p:cNvPr id="20488" name="Rectangle 8"/>
          <p:cNvSpPr>
            <a:spLocks noChangeArrowheads="1"/>
          </p:cNvSpPr>
          <p:nvPr/>
        </p:nvSpPr>
        <p:spPr bwMode="auto">
          <a:xfrm rot="11975289">
            <a:off x="-973138" y="3411538"/>
            <a:ext cx="10687051" cy="342900"/>
          </a:xfrm>
          <a:prstGeom prst="rect">
            <a:avLst/>
          </a:prstGeom>
          <a:gradFill rotWithShape="1">
            <a:gsLst>
              <a:gs pos="0">
                <a:srgbClr val="00CCFF"/>
              </a:gs>
              <a:gs pos="50000">
                <a:srgbClr val="99CCFF"/>
              </a:gs>
              <a:gs pos="100000">
                <a:srgbClr val="00CCFF"/>
              </a:gs>
            </a:gsLst>
            <a:lin ang="5400000" scaled="1"/>
          </a:gradFill>
          <a:ln w="9525" algn="ctr">
            <a:noFill/>
            <a:miter lim="800000"/>
            <a:headEnd/>
            <a:tailEnd/>
          </a:ln>
          <a:effectLst/>
          <a:scene3d>
            <a:camera prst="orthographicFront"/>
            <a:lightRig rig="twoPt" dir="t"/>
          </a:scene3d>
          <a:sp3d contourW="12700" prstMaterial="powder">
            <a:bevelT/>
            <a:contourClr>
              <a:schemeClr val="bg2"/>
            </a:contourClr>
          </a:sp3d>
        </p:spPr>
        <p:txBody>
          <a:bodyPr/>
          <a:lstStyle/>
          <a:p>
            <a:endParaRPr lang="el-GR"/>
          </a:p>
        </p:txBody>
      </p:sp>
      <p:grpSp>
        <p:nvGrpSpPr>
          <p:cNvPr id="20543" name="Group 63"/>
          <p:cNvGrpSpPr>
            <a:grpSpLocks/>
          </p:cNvGrpSpPr>
          <p:nvPr/>
        </p:nvGrpSpPr>
        <p:grpSpPr bwMode="auto">
          <a:xfrm>
            <a:off x="2567922" y="4243370"/>
            <a:ext cx="419100" cy="457200"/>
            <a:chOff x="15740" y="8129"/>
            <a:chExt cx="660" cy="720"/>
          </a:xfrm>
        </p:grpSpPr>
        <p:grpSp>
          <p:nvGrpSpPr>
            <p:cNvPr id="20544" name="Group 64"/>
            <p:cNvGrpSpPr>
              <a:grpSpLocks/>
            </p:cNvGrpSpPr>
            <p:nvPr/>
          </p:nvGrpSpPr>
          <p:grpSpPr bwMode="auto">
            <a:xfrm>
              <a:off x="15850" y="8129"/>
              <a:ext cx="440" cy="360"/>
              <a:chOff x="2320" y="6329"/>
              <a:chExt cx="1665" cy="1440"/>
            </a:xfrm>
          </p:grpSpPr>
          <p:sp>
            <p:nvSpPr>
              <p:cNvPr id="20545" name="Rectangle 65"/>
              <p:cNvSpPr>
                <a:spLocks noChangeArrowheads="1"/>
              </p:cNvSpPr>
              <p:nvPr/>
            </p:nvSpPr>
            <p:spPr bwMode="auto">
              <a:xfrm>
                <a:off x="2320" y="6329"/>
                <a:ext cx="1650" cy="1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0546" name="AutoShape 66"/>
              <p:cNvSpPr>
                <a:spLocks noChangeArrowheads="1"/>
              </p:cNvSpPr>
              <p:nvPr/>
            </p:nvSpPr>
            <p:spPr bwMode="auto">
              <a:xfrm>
                <a:off x="2320" y="6329"/>
                <a:ext cx="1665" cy="1440"/>
              </a:xfrm>
              <a:prstGeom prst="hexagon">
                <a:avLst>
                  <a:gd name="adj" fmla="val 28906"/>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547" name="Text Box 67"/>
            <p:cNvSpPr txBox="1">
              <a:spLocks noChangeArrowheads="1"/>
            </p:cNvSpPr>
            <p:nvPr/>
          </p:nvSpPr>
          <p:spPr bwMode="auto">
            <a:xfrm>
              <a:off x="15740" y="8489"/>
              <a:ext cx="660" cy="36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800" b="1" i="0" u="none" strike="noStrike" cap="none" normalizeH="0" baseline="0" smtClean="0">
                  <a:ln>
                    <a:noFill/>
                  </a:ln>
                  <a:solidFill>
                    <a:schemeClr val="tx1"/>
                  </a:solidFill>
                  <a:effectLst/>
                  <a:latin typeface="Calibri" pitchFamily="34" charset="0"/>
                  <a:cs typeface="Arial" pitchFamily="34" charset="0"/>
                </a:rPr>
                <a:t>VOR</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0558" name="Group 78"/>
          <p:cNvGrpSpPr>
            <a:grpSpLocks/>
          </p:cNvGrpSpPr>
          <p:nvPr/>
        </p:nvGrpSpPr>
        <p:grpSpPr bwMode="auto">
          <a:xfrm>
            <a:off x="3397232" y="3877610"/>
            <a:ext cx="419100" cy="457200"/>
            <a:chOff x="5840" y="4709"/>
            <a:chExt cx="660" cy="720"/>
          </a:xfrm>
        </p:grpSpPr>
        <p:grpSp>
          <p:nvGrpSpPr>
            <p:cNvPr id="20559" name="Group 79"/>
            <p:cNvGrpSpPr>
              <a:grpSpLocks/>
            </p:cNvGrpSpPr>
            <p:nvPr/>
          </p:nvGrpSpPr>
          <p:grpSpPr bwMode="auto">
            <a:xfrm>
              <a:off x="5950" y="4709"/>
              <a:ext cx="440" cy="360"/>
              <a:chOff x="5950" y="4889"/>
              <a:chExt cx="1100" cy="900"/>
            </a:xfrm>
          </p:grpSpPr>
          <p:sp>
            <p:nvSpPr>
              <p:cNvPr id="20560" name="Oval 80" descr="Large checker board"/>
              <p:cNvSpPr>
                <a:spLocks noChangeArrowheads="1"/>
              </p:cNvSpPr>
              <p:nvPr/>
            </p:nvSpPr>
            <p:spPr bwMode="auto">
              <a:xfrm>
                <a:off x="5950" y="4889"/>
                <a:ext cx="1100" cy="900"/>
              </a:xfrm>
              <a:prstGeom prst="ellipse">
                <a:avLst/>
              </a:prstGeom>
              <a:pattFill prst="lgCheck">
                <a:fgClr>
                  <a:srgbClr val="80808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561" name="Oval 81"/>
              <p:cNvSpPr>
                <a:spLocks noChangeArrowheads="1"/>
              </p:cNvSpPr>
              <p:nvPr/>
            </p:nvSpPr>
            <p:spPr bwMode="auto">
              <a:xfrm>
                <a:off x="6390" y="5249"/>
                <a:ext cx="22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20562" name="Text Box 82"/>
            <p:cNvSpPr txBox="1">
              <a:spLocks noChangeArrowheads="1"/>
            </p:cNvSpPr>
            <p:nvPr/>
          </p:nvSpPr>
          <p:spPr bwMode="auto">
            <a:xfrm>
              <a:off x="5840" y="5069"/>
              <a:ext cx="660" cy="36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800" b="1" i="0" u="none" strike="noStrike" cap="none" normalizeH="0" baseline="0" smtClean="0">
                  <a:ln>
                    <a:noFill/>
                  </a:ln>
                  <a:solidFill>
                    <a:schemeClr val="tx1"/>
                  </a:solidFill>
                  <a:effectLst/>
                  <a:latin typeface="Calibri" pitchFamily="34" charset="0"/>
                  <a:cs typeface="Arial" pitchFamily="34" charset="0"/>
                </a:rPr>
                <a:t>NDB</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597" name="Freeform 117" descr="Trellis"/>
          <p:cNvSpPr>
            <a:spLocks/>
          </p:cNvSpPr>
          <p:nvPr/>
        </p:nvSpPr>
        <p:spPr bwMode="auto">
          <a:xfrm>
            <a:off x="2357422" y="1000108"/>
            <a:ext cx="5072098" cy="1500186"/>
          </a:xfrm>
          <a:custGeom>
            <a:avLst/>
            <a:gdLst/>
            <a:ahLst/>
            <a:cxnLst>
              <a:cxn ang="0">
                <a:pos x="1100" y="2700"/>
              </a:cxn>
              <a:cxn ang="0">
                <a:pos x="0" y="0"/>
              </a:cxn>
              <a:cxn ang="0">
                <a:pos x="8580" y="0"/>
              </a:cxn>
              <a:cxn ang="0">
                <a:pos x="7040" y="2700"/>
              </a:cxn>
              <a:cxn ang="0">
                <a:pos x="1100" y="2700"/>
              </a:cxn>
            </a:cxnLst>
            <a:rect l="0" t="0" r="r" b="b"/>
            <a:pathLst>
              <a:path w="8580" h="2700">
                <a:moveTo>
                  <a:pt x="1100" y="2700"/>
                </a:moveTo>
                <a:lnTo>
                  <a:pt x="0" y="0"/>
                </a:lnTo>
                <a:lnTo>
                  <a:pt x="8580" y="0"/>
                </a:lnTo>
                <a:lnTo>
                  <a:pt x="7040" y="2700"/>
                </a:lnTo>
                <a:lnTo>
                  <a:pt x="1100" y="2700"/>
                </a:lnTo>
                <a:close/>
              </a:path>
            </a:pathLst>
          </a:custGeom>
          <a:solidFill>
            <a:schemeClr val="tx2">
              <a:lumMod val="40000"/>
              <a:lumOff val="60000"/>
              <a:alpha val="95000"/>
            </a:schemeClr>
          </a:solidFill>
          <a:ln w="9525">
            <a:solidFill>
              <a:srgbClr val="000000"/>
            </a:solidFill>
            <a:round/>
            <a:headEnd/>
            <a:tailEnd/>
          </a:ln>
          <a:effectLst/>
          <a:scene3d>
            <a:camera prst="orthographicFront">
              <a:rot lat="0" lon="0" rev="0"/>
            </a:camera>
            <a:lightRig rig="threePt" dir="t"/>
          </a:scene3d>
          <a:sp3d extrusionH="82550" contourW="12700">
            <a:bevelT w="139700" h="139700" prst="divot"/>
            <a:bevelB w="139700" h="139700" prst="divot"/>
            <a:extrusionClr>
              <a:schemeClr val="tx2"/>
            </a:extrusionClr>
            <a:contourClr>
              <a:schemeClr val="accent1"/>
            </a:contourClr>
          </a:sp3d>
        </p:spPr>
        <p:txBody>
          <a:bodyPr vert="horz" wrap="square" lIns="91440" tIns="45720" rIns="91440" bIns="45720" numCol="1" anchor="t" anchorCtr="0" compatLnSpc="1">
            <a:prstTxWarp prst="textNoShape">
              <a:avLst/>
            </a:prstTxWarp>
          </a:bodyPr>
          <a:lstStyle/>
          <a:p>
            <a:endParaRPr lang="el-GR"/>
          </a:p>
        </p:txBody>
      </p:sp>
      <p:sp>
        <p:nvSpPr>
          <p:cNvPr id="20598" name="Freeform 118" descr="Trellis"/>
          <p:cNvSpPr>
            <a:spLocks/>
          </p:cNvSpPr>
          <p:nvPr/>
        </p:nvSpPr>
        <p:spPr bwMode="auto">
          <a:xfrm>
            <a:off x="2546372" y="2500306"/>
            <a:ext cx="5168900" cy="2971800"/>
          </a:xfrm>
          <a:custGeom>
            <a:avLst/>
            <a:gdLst/>
            <a:ahLst/>
            <a:cxnLst>
              <a:cxn ang="0">
                <a:pos x="770" y="0"/>
              </a:cxn>
              <a:cxn ang="0">
                <a:pos x="6710" y="0"/>
              </a:cxn>
              <a:cxn ang="0">
                <a:pos x="7920" y="1800"/>
              </a:cxn>
              <a:cxn ang="0">
                <a:pos x="8140" y="3420"/>
              </a:cxn>
              <a:cxn ang="0">
                <a:pos x="5610" y="3780"/>
              </a:cxn>
              <a:cxn ang="0">
                <a:pos x="0" y="2700"/>
              </a:cxn>
              <a:cxn ang="0">
                <a:pos x="0" y="1440"/>
              </a:cxn>
              <a:cxn ang="0">
                <a:pos x="770" y="0"/>
              </a:cxn>
            </a:cxnLst>
            <a:rect l="0" t="0" r="r" b="b"/>
            <a:pathLst>
              <a:path w="8140" h="3780">
                <a:moveTo>
                  <a:pt x="770" y="0"/>
                </a:moveTo>
                <a:lnTo>
                  <a:pt x="6710" y="0"/>
                </a:lnTo>
                <a:lnTo>
                  <a:pt x="7920" y="1800"/>
                </a:lnTo>
                <a:lnTo>
                  <a:pt x="8140" y="3420"/>
                </a:lnTo>
                <a:lnTo>
                  <a:pt x="5610" y="3780"/>
                </a:lnTo>
                <a:lnTo>
                  <a:pt x="0" y="2700"/>
                </a:lnTo>
                <a:lnTo>
                  <a:pt x="0" y="1440"/>
                </a:lnTo>
                <a:lnTo>
                  <a:pt x="770" y="0"/>
                </a:lnTo>
                <a:close/>
              </a:path>
            </a:pathLst>
          </a:custGeom>
          <a:solidFill>
            <a:schemeClr val="tx2">
              <a:lumMod val="40000"/>
              <a:lumOff val="60000"/>
              <a:alpha val="95000"/>
            </a:schemeClr>
          </a:solidFill>
          <a:ln w="9525">
            <a:solidFill>
              <a:srgbClr val="000000"/>
            </a:solidFill>
            <a:round/>
            <a:headEnd/>
            <a:tailEnd/>
          </a:ln>
          <a:effectLst/>
          <a:scene3d>
            <a:camera prst="orthographicFront">
              <a:rot lat="0" lon="0" rev="0"/>
            </a:camera>
            <a:lightRig rig="threePt" dir="t"/>
          </a:scene3d>
          <a:sp3d extrusionH="82550" contourW="12700">
            <a:bevelT w="139700" h="139700" prst="divot"/>
            <a:bevelB w="139700" h="139700" prst="divot"/>
            <a:extrusionClr>
              <a:schemeClr val="tx2"/>
            </a:extrusionClr>
            <a:contourClr>
              <a:schemeClr val="accent1"/>
            </a:contourClr>
          </a:sp3d>
        </p:spPr>
        <p:txBody>
          <a:bodyPr vert="horz" wrap="square" lIns="91440" tIns="45720" rIns="91440" bIns="45720" numCol="1" anchor="t" anchorCtr="0" compatLnSpc="1">
            <a:prstTxWarp prst="textNoShape">
              <a:avLst/>
            </a:prstTxWarp>
          </a:bodyPr>
          <a:lstStyle/>
          <a:p>
            <a:endParaRPr lang="el-GR" dirty="0"/>
          </a:p>
        </p:txBody>
      </p:sp>
      <p:sp>
        <p:nvSpPr>
          <p:cNvPr id="20599" name="Freeform 119" descr="Trellis"/>
          <p:cNvSpPr>
            <a:spLocks/>
          </p:cNvSpPr>
          <p:nvPr/>
        </p:nvSpPr>
        <p:spPr bwMode="auto">
          <a:xfrm>
            <a:off x="571472" y="4643446"/>
            <a:ext cx="1987550" cy="1828800"/>
          </a:xfrm>
          <a:custGeom>
            <a:avLst/>
            <a:gdLst/>
            <a:ahLst/>
            <a:cxnLst>
              <a:cxn ang="0">
                <a:pos x="0" y="271"/>
              </a:cxn>
              <a:cxn ang="0">
                <a:pos x="0" y="691"/>
              </a:cxn>
              <a:cxn ang="0">
                <a:pos x="930" y="2880"/>
              </a:cxn>
              <a:cxn ang="0">
                <a:pos x="3130" y="2520"/>
              </a:cxn>
              <a:cxn ang="0">
                <a:pos x="1590" y="0"/>
              </a:cxn>
              <a:cxn ang="0">
                <a:pos x="0" y="271"/>
              </a:cxn>
            </a:cxnLst>
            <a:rect l="0" t="0" r="r" b="b"/>
            <a:pathLst>
              <a:path w="3130" h="2880">
                <a:moveTo>
                  <a:pt x="0" y="271"/>
                </a:moveTo>
                <a:cubicBezTo>
                  <a:pt x="0" y="411"/>
                  <a:pt x="0" y="551"/>
                  <a:pt x="0" y="691"/>
                </a:cubicBezTo>
                <a:lnTo>
                  <a:pt x="930" y="2880"/>
                </a:lnTo>
                <a:lnTo>
                  <a:pt x="3130" y="2520"/>
                </a:lnTo>
                <a:lnTo>
                  <a:pt x="1590" y="0"/>
                </a:lnTo>
                <a:lnTo>
                  <a:pt x="0" y="271"/>
                </a:lnTo>
                <a:close/>
              </a:path>
            </a:pathLst>
          </a:custGeom>
          <a:solidFill>
            <a:schemeClr val="tx2">
              <a:lumMod val="40000"/>
              <a:lumOff val="60000"/>
              <a:alpha val="95000"/>
            </a:schemeClr>
          </a:solidFill>
          <a:ln w="9525">
            <a:solidFill>
              <a:srgbClr val="000000"/>
            </a:solidFill>
            <a:round/>
            <a:headEnd/>
            <a:tailEnd/>
          </a:ln>
          <a:effectLst/>
          <a:scene3d>
            <a:camera prst="orthographicFront">
              <a:rot lat="0" lon="0" rev="0"/>
            </a:camera>
            <a:lightRig rig="threePt" dir="t"/>
          </a:scene3d>
          <a:sp3d extrusionH="82550" contourW="12700">
            <a:bevelT w="139700" h="139700" prst="divot"/>
            <a:bevelB w="139700" h="139700" prst="divot"/>
            <a:extrusionClr>
              <a:schemeClr val="tx2"/>
            </a:extrusionClr>
            <a:contourClr>
              <a:schemeClr val="accent1"/>
            </a:contourClr>
          </a:sp3d>
        </p:spPr>
        <p:txBody>
          <a:bodyPr vert="horz" wrap="square" lIns="91440" tIns="45720" rIns="91440" bIns="45720" numCol="1" anchor="t" anchorCtr="0" compatLnSpc="1">
            <a:prstTxWarp prst="textNoShape">
              <a:avLst/>
            </a:prstTxWarp>
          </a:bodyPr>
          <a:lstStyle/>
          <a:p>
            <a:endParaRPr lang="el-GR"/>
          </a:p>
        </p:txBody>
      </p:sp>
      <p:sp>
        <p:nvSpPr>
          <p:cNvPr id="20564" name="Freeform 84"/>
          <p:cNvSpPr>
            <a:spLocks/>
          </p:cNvSpPr>
          <p:nvPr/>
        </p:nvSpPr>
        <p:spPr bwMode="auto">
          <a:xfrm>
            <a:off x="5129234" y="2671782"/>
            <a:ext cx="1397000" cy="1600200"/>
          </a:xfrm>
          <a:custGeom>
            <a:avLst/>
            <a:gdLst/>
            <a:ahLst/>
            <a:cxnLst>
              <a:cxn ang="0">
                <a:pos x="0" y="2160"/>
              </a:cxn>
              <a:cxn ang="0">
                <a:pos x="770" y="2520"/>
              </a:cxn>
              <a:cxn ang="0">
                <a:pos x="2200" y="0"/>
              </a:cxn>
              <a:cxn ang="0">
                <a:pos x="1320" y="0"/>
              </a:cxn>
              <a:cxn ang="0">
                <a:pos x="0" y="2160"/>
              </a:cxn>
            </a:cxnLst>
            <a:rect l="0" t="0" r="r" b="b"/>
            <a:pathLst>
              <a:path w="2200" h="2520">
                <a:moveTo>
                  <a:pt x="0" y="2160"/>
                </a:moveTo>
                <a:lnTo>
                  <a:pt x="770" y="2520"/>
                </a:lnTo>
                <a:lnTo>
                  <a:pt x="2200" y="0"/>
                </a:lnTo>
                <a:lnTo>
                  <a:pt x="1320" y="0"/>
                </a:lnTo>
                <a:lnTo>
                  <a:pt x="0" y="2160"/>
                </a:lnTo>
                <a:close/>
              </a:path>
            </a:pathLst>
          </a:custGeom>
          <a:solidFill>
            <a:srgbClr val="3366FF">
              <a:alpha val="50000"/>
            </a:srgbClr>
          </a:solidFill>
          <a:ln w="9525">
            <a:solidFill>
              <a:srgbClr val="000000"/>
            </a:solidFill>
            <a:miter lim="800000"/>
            <a:headEnd/>
            <a:tailEnd/>
          </a:ln>
          <a:scene3d>
            <a:camera prst="orthographicFront"/>
            <a:lightRig rig="threePt" dir="t"/>
          </a:scene3d>
          <a:sp3d extrusionH="76200" contourW="19050">
            <a:bevelT w="152400" h="50800" prst="softRound"/>
            <a:extrusionClr>
              <a:schemeClr val="bg1"/>
            </a:extrusionClr>
            <a:contourClr>
              <a:schemeClr val="tx2"/>
            </a:contourClr>
          </a:sp3d>
        </p:spPr>
        <p:txBody>
          <a:bodyPr vert="horz" wrap="square" lIns="91440" tIns="45720" rIns="91440" bIns="45720" numCol="1" anchor="t" anchorCtr="0" compatLnSpc="1">
            <a:prstTxWarp prst="textNoShape">
              <a:avLst/>
            </a:prstTxWarp>
          </a:bodyPr>
          <a:lstStyle/>
          <a:p>
            <a:endParaRPr lang="el-GR"/>
          </a:p>
        </p:txBody>
      </p:sp>
      <p:sp>
        <p:nvSpPr>
          <p:cNvPr id="20565" name="Freeform 85"/>
          <p:cNvSpPr>
            <a:spLocks/>
          </p:cNvSpPr>
          <p:nvPr/>
        </p:nvSpPr>
        <p:spPr bwMode="auto">
          <a:xfrm>
            <a:off x="7085034" y="3814782"/>
            <a:ext cx="558800" cy="1028700"/>
          </a:xfrm>
          <a:custGeom>
            <a:avLst/>
            <a:gdLst/>
            <a:ahLst/>
            <a:cxnLst>
              <a:cxn ang="0">
                <a:pos x="660" y="0"/>
              </a:cxn>
              <a:cxn ang="0">
                <a:pos x="0" y="0"/>
              </a:cxn>
              <a:cxn ang="0">
                <a:pos x="0" y="1260"/>
              </a:cxn>
              <a:cxn ang="0">
                <a:pos x="880" y="1620"/>
              </a:cxn>
              <a:cxn ang="0">
                <a:pos x="660" y="0"/>
              </a:cxn>
            </a:cxnLst>
            <a:rect l="0" t="0" r="r" b="b"/>
            <a:pathLst>
              <a:path w="880" h="1620">
                <a:moveTo>
                  <a:pt x="660" y="0"/>
                </a:moveTo>
                <a:lnTo>
                  <a:pt x="0" y="0"/>
                </a:lnTo>
                <a:lnTo>
                  <a:pt x="0" y="1260"/>
                </a:lnTo>
                <a:lnTo>
                  <a:pt x="880" y="1620"/>
                </a:lnTo>
                <a:lnTo>
                  <a:pt x="660" y="0"/>
                </a:lnTo>
                <a:close/>
              </a:path>
            </a:pathLst>
          </a:custGeom>
          <a:solidFill>
            <a:srgbClr val="3366FF">
              <a:alpha val="50000"/>
            </a:srgbClr>
          </a:solidFill>
          <a:ln w="952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a:p>
        </p:txBody>
      </p:sp>
      <p:sp>
        <p:nvSpPr>
          <p:cNvPr id="20566" name="Oval 86"/>
          <p:cNvSpPr>
            <a:spLocks noChangeArrowheads="1"/>
          </p:cNvSpPr>
          <p:nvPr/>
        </p:nvSpPr>
        <p:spPr bwMode="auto">
          <a:xfrm>
            <a:off x="1077934" y="5300682"/>
            <a:ext cx="908050" cy="914400"/>
          </a:xfrm>
          <a:prstGeom prst="ellipse">
            <a:avLst/>
          </a:prstGeom>
          <a:solidFill>
            <a:srgbClr val="3366FF">
              <a:alpha val="50000"/>
            </a:srgbClr>
          </a:solidFill>
          <a:ln w="9525">
            <a:solidFill>
              <a:srgbClr val="000000"/>
            </a:solidFill>
            <a:miter lim="800000"/>
            <a:headEnd/>
            <a:tailEnd/>
          </a:ln>
          <a:scene3d>
            <a:camera prst="orthographicFront"/>
            <a:lightRig rig="threePt" dir="t"/>
          </a:scene3d>
          <a:sp3d extrusionH="76200" contourW="19050">
            <a:bevelT w="152400" h="50800" prst="softRound"/>
            <a:extrusionClr>
              <a:schemeClr val="bg1"/>
            </a:extrusionClr>
            <a:contourClr>
              <a:schemeClr val="tx2"/>
            </a:contourClr>
          </a:sp3d>
        </p:spPr>
        <p:txBody>
          <a:bodyPr vert="horz" wrap="square" lIns="91440" tIns="45720" rIns="91440" bIns="45720" numCol="1" anchor="t" anchorCtr="0" compatLnSpc="1">
            <a:prstTxWarp prst="textNoShape">
              <a:avLst/>
            </a:prstTxWarp>
          </a:bodyPr>
          <a:lstStyle/>
          <a:p>
            <a:endParaRPr lang="el-GR"/>
          </a:p>
        </p:txBody>
      </p:sp>
      <p:sp>
        <p:nvSpPr>
          <p:cNvPr id="20567" name="AutoShape 87"/>
          <p:cNvSpPr>
            <a:spLocks noChangeArrowheads="1"/>
          </p:cNvSpPr>
          <p:nvPr/>
        </p:nvSpPr>
        <p:spPr bwMode="auto">
          <a:xfrm>
            <a:off x="4221184" y="1300182"/>
            <a:ext cx="1466850" cy="1028700"/>
          </a:xfrm>
          <a:prstGeom prst="pentagon">
            <a:avLst/>
          </a:prstGeom>
          <a:solidFill>
            <a:srgbClr val="3366FF">
              <a:alpha val="50000"/>
            </a:srgbClr>
          </a:solidFill>
          <a:ln w="9525">
            <a:solidFill>
              <a:srgbClr val="000000"/>
            </a:solidFill>
            <a:miter lim="800000"/>
            <a:headEnd/>
            <a:tailEnd/>
          </a:ln>
          <a:scene3d>
            <a:camera prst="orthographicFront"/>
            <a:lightRig rig="threePt" dir="t"/>
          </a:scene3d>
          <a:sp3d extrusionH="76200" contourW="19050">
            <a:bevelT w="152400" h="50800" prst="softRound"/>
            <a:extrusionClr>
              <a:schemeClr val="bg1"/>
            </a:extrusionClr>
            <a:contourClr>
              <a:schemeClr val="tx2"/>
            </a:contourClr>
          </a:sp3d>
        </p:spPr>
        <p:txBody>
          <a:bodyPr vert="horz" wrap="square" lIns="91440" tIns="45720" rIns="91440" bIns="45720" numCol="1" anchor="t" anchorCtr="0" compatLnSpc="1">
            <a:prstTxWarp prst="textNoShape">
              <a:avLst/>
            </a:prstTxWarp>
          </a:bodyPr>
          <a:lstStyle/>
          <a:p>
            <a:endParaRPr lang="el-GR"/>
          </a:p>
        </p:txBody>
      </p:sp>
      <p:sp>
        <p:nvSpPr>
          <p:cNvPr id="20596" name="Oval 116"/>
          <p:cNvSpPr>
            <a:spLocks noChangeArrowheads="1"/>
          </p:cNvSpPr>
          <p:nvPr/>
        </p:nvSpPr>
        <p:spPr bwMode="auto">
          <a:xfrm>
            <a:off x="4291034" y="2671782"/>
            <a:ext cx="628650" cy="571500"/>
          </a:xfrm>
          <a:prstGeom prst="ellipse">
            <a:avLst/>
          </a:prstGeom>
          <a:solidFill>
            <a:srgbClr val="3366FF">
              <a:alpha val="50000"/>
            </a:srgbClr>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0516" name="Oval 36"/>
          <p:cNvSpPr>
            <a:spLocks noChangeArrowheads="1"/>
          </p:cNvSpPr>
          <p:nvPr/>
        </p:nvSpPr>
        <p:spPr bwMode="auto">
          <a:xfrm>
            <a:off x="1428728" y="5529250"/>
            <a:ext cx="349250" cy="342900"/>
          </a:xfrm>
          <a:prstGeom prst="ellipse">
            <a:avLst/>
          </a:prstGeom>
          <a:solidFill>
            <a:srgbClr val="C0C0C0"/>
          </a:solidFill>
          <a:ln w="9525" algn="ctr">
            <a:solidFill>
              <a:srgbClr val="000000"/>
            </a:solidFill>
            <a:round/>
            <a:headEnd/>
            <a:tailEnd/>
          </a:ln>
          <a:effectLst/>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17" name="Line 37"/>
          <p:cNvSpPr>
            <a:spLocks noChangeShapeType="1"/>
          </p:cNvSpPr>
          <p:nvPr/>
        </p:nvSpPr>
        <p:spPr bwMode="auto">
          <a:xfrm>
            <a:off x="1568428" y="5643550"/>
            <a:ext cx="139700" cy="114300"/>
          </a:xfrm>
          <a:prstGeom prst="line">
            <a:avLst/>
          </a:prstGeom>
          <a:noFill/>
          <a:ln w="28575">
            <a:solidFill>
              <a:srgbClr val="000000"/>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18" name="Oval 38"/>
          <p:cNvSpPr>
            <a:spLocks noChangeArrowheads="1"/>
          </p:cNvSpPr>
          <p:nvPr/>
        </p:nvSpPr>
        <p:spPr bwMode="auto">
          <a:xfrm>
            <a:off x="4287498" y="2671750"/>
            <a:ext cx="628650" cy="571500"/>
          </a:xfrm>
          <a:prstGeom prst="ellipse">
            <a:avLst/>
          </a:prstGeom>
          <a:solidFill>
            <a:srgbClr val="C0C0C0"/>
          </a:solidFill>
          <a:ln w="9525" algn="ctr">
            <a:solidFill>
              <a:srgbClr val="000000"/>
            </a:solidFill>
            <a:round/>
            <a:headEnd/>
            <a:tailEnd/>
          </a:ln>
          <a:effectLst/>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19" name="Line 39"/>
          <p:cNvSpPr>
            <a:spLocks noChangeShapeType="1"/>
          </p:cNvSpPr>
          <p:nvPr/>
        </p:nvSpPr>
        <p:spPr bwMode="auto">
          <a:xfrm>
            <a:off x="4571978" y="2786050"/>
            <a:ext cx="209550" cy="228600"/>
          </a:xfrm>
          <a:prstGeom prst="line">
            <a:avLst/>
          </a:prstGeom>
          <a:noFill/>
          <a:ln w="28575">
            <a:solidFill>
              <a:srgbClr val="000000"/>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20" name="Oval 40"/>
          <p:cNvSpPr>
            <a:spLocks noChangeArrowheads="1"/>
          </p:cNvSpPr>
          <p:nvPr/>
        </p:nvSpPr>
        <p:spPr bwMode="auto">
          <a:xfrm>
            <a:off x="4991078" y="2557450"/>
            <a:ext cx="698500" cy="685800"/>
          </a:xfrm>
          <a:prstGeom prst="ellipse">
            <a:avLst/>
          </a:prstGeom>
          <a:solidFill>
            <a:srgbClr val="C0C0C0"/>
          </a:solidFill>
          <a:ln w="9525" algn="ctr">
            <a:solidFill>
              <a:srgbClr val="000000"/>
            </a:solidFill>
            <a:round/>
            <a:headEnd/>
            <a:tailEnd/>
          </a:ln>
          <a:effectLst/>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21" name="Oval 41"/>
          <p:cNvSpPr>
            <a:spLocks noChangeArrowheads="1"/>
          </p:cNvSpPr>
          <p:nvPr/>
        </p:nvSpPr>
        <p:spPr bwMode="auto">
          <a:xfrm>
            <a:off x="5619728" y="3128950"/>
            <a:ext cx="558800" cy="571500"/>
          </a:xfrm>
          <a:prstGeom prst="ellipse">
            <a:avLst/>
          </a:prstGeom>
          <a:solidFill>
            <a:srgbClr val="C0C0C0"/>
          </a:solidFill>
          <a:ln w="9525" algn="ctr">
            <a:solidFill>
              <a:srgbClr val="000000"/>
            </a:solidFill>
            <a:round/>
            <a:headEnd/>
            <a:tailEnd/>
          </a:ln>
          <a:effectLst/>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22" name="Oval 42"/>
          <p:cNvSpPr>
            <a:spLocks noChangeArrowheads="1"/>
          </p:cNvSpPr>
          <p:nvPr/>
        </p:nvSpPr>
        <p:spPr bwMode="auto">
          <a:xfrm>
            <a:off x="3943328" y="3128950"/>
            <a:ext cx="349250" cy="342900"/>
          </a:xfrm>
          <a:prstGeom prst="ellipse">
            <a:avLst/>
          </a:prstGeom>
          <a:solidFill>
            <a:srgbClr val="C0C0C0"/>
          </a:solidFill>
          <a:ln w="9525" algn="ctr">
            <a:solidFill>
              <a:srgbClr val="000000"/>
            </a:solidFill>
            <a:round/>
            <a:headEnd/>
            <a:tailEnd/>
          </a:ln>
          <a:effectLst/>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23" name="Oval 43"/>
          <p:cNvSpPr>
            <a:spLocks noChangeArrowheads="1"/>
          </p:cNvSpPr>
          <p:nvPr/>
        </p:nvSpPr>
        <p:spPr bwMode="auto">
          <a:xfrm>
            <a:off x="7296128" y="4157650"/>
            <a:ext cx="349250" cy="342900"/>
          </a:xfrm>
          <a:prstGeom prst="ellipse">
            <a:avLst/>
          </a:prstGeom>
          <a:solidFill>
            <a:srgbClr val="C0C0C0"/>
          </a:solidFill>
          <a:ln w="9525" algn="ctr">
            <a:solidFill>
              <a:srgbClr val="000000"/>
            </a:solidFill>
            <a:round/>
            <a:headEnd/>
            <a:tailEnd/>
          </a:ln>
          <a:effectLst/>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24" name="Oval 44"/>
          <p:cNvSpPr>
            <a:spLocks noChangeArrowheads="1"/>
          </p:cNvSpPr>
          <p:nvPr/>
        </p:nvSpPr>
        <p:spPr bwMode="auto">
          <a:xfrm>
            <a:off x="4851378" y="1643050"/>
            <a:ext cx="419100" cy="342900"/>
          </a:xfrm>
          <a:prstGeom prst="ellipse">
            <a:avLst/>
          </a:prstGeom>
          <a:solidFill>
            <a:srgbClr val="C0C0C0"/>
          </a:solidFill>
          <a:ln w="9525">
            <a:solidFill>
              <a:srgbClr val="000000"/>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25" name="Line 45"/>
          <p:cNvSpPr>
            <a:spLocks noChangeShapeType="1"/>
          </p:cNvSpPr>
          <p:nvPr/>
        </p:nvSpPr>
        <p:spPr bwMode="auto">
          <a:xfrm flipH="1">
            <a:off x="5759428" y="3243250"/>
            <a:ext cx="139700" cy="228600"/>
          </a:xfrm>
          <a:prstGeom prst="line">
            <a:avLst/>
          </a:prstGeom>
          <a:noFill/>
          <a:ln w="38100">
            <a:solidFill>
              <a:srgbClr val="000000"/>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26" name="Line 46"/>
          <p:cNvSpPr>
            <a:spLocks noChangeShapeType="1"/>
          </p:cNvSpPr>
          <p:nvPr/>
        </p:nvSpPr>
        <p:spPr bwMode="auto">
          <a:xfrm flipH="1">
            <a:off x="5899128" y="3243250"/>
            <a:ext cx="139700" cy="228600"/>
          </a:xfrm>
          <a:prstGeom prst="line">
            <a:avLst/>
          </a:prstGeom>
          <a:noFill/>
          <a:ln w="28575">
            <a:solidFill>
              <a:srgbClr val="000000"/>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27" name="Line 47"/>
          <p:cNvSpPr>
            <a:spLocks noChangeShapeType="1"/>
          </p:cNvSpPr>
          <p:nvPr/>
        </p:nvSpPr>
        <p:spPr bwMode="auto">
          <a:xfrm>
            <a:off x="7365978" y="4271950"/>
            <a:ext cx="209550" cy="114300"/>
          </a:xfrm>
          <a:prstGeom prst="line">
            <a:avLst/>
          </a:prstGeom>
          <a:noFill/>
          <a:ln w="38100">
            <a:solidFill>
              <a:srgbClr val="000000"/>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28" name="Line 48"/>
          <p:cNvSpPr>
            <a:spLocks noChangeShapeType="1"/>
          </p:cNvSpPr>
          <p:nvPr/>
        </p:nvSpPr>
        <p:spPr bwMode="auto">
          <a:xfrm flipH="1">
            <a:off x="5270478" y="2786050"/>
            <a:ext cx="139700" cy="228600"/>
          </a:xfrm>
          <a:prstGeom prst="line">
            <a:avLst/>
          </a:prstGeom>
          <a:noFill/>
          <a:ln w="28575">
            <a:solidFill>
              <a:srgbClr val="000000"/>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29" name="Line 49"/>
          <p:cNvSpPr>
            <a:spLocks noChangeShapeType="1"/>
          </p:cNvSpPr>
          <p:nvPr/>
        </p:nvSpPr>
        <p:spPr bwMode="auto">
          <a:xfrm>
            <a:off x="4013178" y="3243250"/>
            <a:ext cx="209550" cy="114300"/>
          </a:xfrm>
          <a:prstGeom prst="line">
            <a:avLst/>
          </a:prstGeom>
          <a:noFill/>
          <a:ln w="28575">
            <a:solidFill>
              <a:srgbClr val="000000"/>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sp>
        <p:nvSpPr>
          <p:cNvPr id="20530" name="Line 50"/>
          <p:cNvSpPr>
            <a:spLocks noChangeShapeType="1"/>
          </p:cNvSpPr>
          <p:nvPr/>
        </p:nvSpPr>
        <p:spPr bwMode="auto">
          <a:xfrm flipH="1">
            <a:off x="4991078" y="1757350"/>
            <a:ext cx="139700" cy="114300"/>
          </a:xfrm>
          <a:prstGeom prst="line">
            <a:avLst/>
          </a:prstGeom>
          <a:noFill/>
          <a:ln w="28575">
            <a:solidFill>
              <a:srgbClr val="000000"/>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el-GR"/>
          </a:p>
        </p:txBody>
      </p:sp>
      <p:grpSp>
        <p:nvGrpSpPr>
          <p:cNvPr id="137" name="Group 136"/>
          <p:cNvGrpSpPr/>
          <p:nvPr/>
        </p:nvGrpSpPr>
        <p:grpSpPr>
          <a:xfrm>
            <a:off x="928662" y="1324261"/>
            <a:ext cx="7309301" cy="4566668"/>
            <a:chOff x="928662" y="1324261"/>
            <a:chExt cx="7309301" cy="4566668"/>
          </a:xfrm>
        </p:grpSpPr>
        <p:sp>
          <p:nvSpPr>
            <p:cNvPr id="119" name="TextBox 118"/>
            <p:cNvSpPr txBox="1"/>
            <p:nvPr/>
          </p:nvSpPr>
          <p:spPr>
            <a:xfrm>
              <a:off x="6072198" y="3143248"/>
              <a:ext cx="601255" cy="461665"/>
            </a:xfrm>
            <a:prstGeom prst="rect">
              <a:avLst/>
            </a:prstGeom>
            <a:noFill/>
          </p:spPr>
          <p:txBody>
            <a:bodyPr wrap="none" rtlCol="0">
              <a:spAutoFit/>
            </a:bodyPr>
            <a:lstStyle/>
            <a:p>
              <a:pPr algn="ctr"/>
              <a:r>
                <a:rPr lang="en-US" sz="1200" b="1" dirty="0" smtClean="0">
                  <a:solidFill>
                    <a:srgbClr val="FF0000"/>
                  </a:solidFill>
                </a:rPr>
                <a:t>LGAV</a:t>
              </a:r>
            </a:p>
            <a:p>
              <a:pPr algn="ctr"/>
              <a:r>
                <a:rPr lang="en-US" sz="1200" b="1" dirty="0" smtClean="0">
                  <a:solidFill>
                    <a:schemeClr val="tx1">
                      <a:lumMod val="65000"/>
                      <a:lumOff val="35000"/>
                    </a:schemeClr>
                  </a:solidFill>
                </a:rPr>
                <a:t> </a:t>
              </a:r>
              <a:r>
                <a:rPr lang="en-US" sz="1200" b="1" dirty="0">
                  <a:solidFill>
                    <a:schemeClr val="tx1">
                      <a:lumMod val="65000"/>
                      <a:lumOff val="35000"/>
                    </a:schemeClr>
                  </a:solidFill>
                </a:rPr>
                <a:t>ATZ</a:t>
              </a:r>
              <a:endParaRPr lang="el-GR" sz="1200" b="1" dirty="0">
                <a:solidFill>
                  <a:schemeClr val="tx1">
                    <a:lumMod val="65000"/>
                    <a:lumOff val="35000"/>
                  </a:schemeClr>
                </a:solidFill>
              </a:endParaRPr>
            </a:p>
          </p:txBody>
        </p:sp>
        <p:sp>
          <p:nvSpPr>
            <p:cNvPr id="120" name="TextBox 119"/>
            <p:cNvSpPr txBox="1"/>
            <p:nvPr/>
          </p:nvSpPr>
          <p:spPr>
            <a:xfrm>
              <a:off x="4572000" y="1324261"/>
              <a:ext cx="657552" cy="461665"/>
            </a:xfrm>
            <a:prstGeom prst="rect">
              <a:avLst/>
            </a:prstGeom>
            <a:noFill/>
          </p:spPr>
          <p:txBody>
            <a:bodyPr wrap="none" rtlCol="0">
              <a:spAutoFit/>
            </a:bodyPr>
            <a:lstStyle/>
            <a:p>
              <a:r>
                <a:rPr lang="en-US" sz="1200" b="1" dirty="0">
                  <a:solidFill>
                    <a:srgbClr val="FF0000"/>
                  </a:solidFill>
                </a:rPr>
                <a:t>LGTG </a:t>
              </a:r>
              <a:endParaRPr lang="en-US" sz="1200" b="1" dirty="0" smtClean="0">
                <a:solidFill>
                  <a:srgbClr val="FF0000"/>
                </a:solidFill>
              </a:endParaRPr>
            </a:p>
            <a:p>
              <a:r>
                <a:rPr lang="en-US" sz="1200" b="1" dirty="0" smtClean="0">
                  <a:solidFill>
                    <a:schemeClr val="tx1">
                      <a:lumMod val="65000"/>
                      <a:lumOff val="35000"/>
                    </a:schemeClr>
                  </a:solidFill>
                </a:rPr>
                <a:t> ATZ</a:t>
              </a:r>
              <a:endParaRPr lang="el-GR" sz="1200" b="1" dirty="0">
                <a:solidFill>
                  <a:schemeClr val="tx1">
                    <a:lumMod val="65000"/>
                    <a:lumOff val="35000"/>
                  </a:schemeClr>
                </a:solidFill>
              </a:endParaRPr>
            </a:p>
          </p:txBody>
        </p:sp>
        <p:sp>
          <p:nvSpPr>
            <p:cNvPr id="121" name="TextBox 120"/>
            <p:cNvSpPr txBox="1"/>
            <p:nvPr/>
          </p:nvSpPr>
          <p:spPr>
            <a:xfrm>
              <a:off x="4929190" y="2500306"/>
              <a:ext cx="631904" cy="646331"/>
            </a:xfrm>
            <a:prstGeom prst="rect">
              <a:avLst/>
            </a:prstGeom>
            <a:noFill/>
          </p:spPr>
          <p:txBody>
            <a:bodyPr wrap="none" rtlCol="0">
              <a:spAutoFit/>
            </a:bodyPr>
            <a:lstStyle/>
            <a:p>
              <a:r>
                <a:rPr lang="en-US" sz="1200" b="1" dirty="0">
                  <a:solidFill>
                    <a:srgbClr val="FF0000"/>
                  </a:solidFill>
                </a:rPr>
                <a:t>LGTT</a:t>
              </a:r>
              <a:r>
                <a:rPr lang="en-US" sz="1200" b="1" dirty="0">
                  <a:solidFill>
                    <a:schemeClr val="tx1">
                      <a:lumMod val="65000"/>
                      <a:lumOff val="35000"/>
                    </a:schemeClr>
                  </a:solidFill>
                </a:rPr>
                <a:t> </a:t>
              </a:r>
              <a:endParaRPr lang="en-US" sz="1200" b="1" dirty="0" smtClean="0">
                <a:solidFill>
                  <a:schemeClr val="tx1">
                    <a:lumMod val="65000"/>
                    <a:lumOff val="35000"/>
                  </a:schemeClr>
                </a:solidFill>
              </a:endParaRPr>
            </a:p>
            <a:p>
              <a:r>
                <a:rPr lang="en-US" sz="1200" b="1" dirty="0" smtClean="0">
                  <a:solidFill>
                    <a:schemeClr val="tx1">
                      <a:lumMod val="65000"/>
                      <a:lumOff val="35000"/>
                    </a:schemeClr>
                  </a:solidFill>
                </a:rPr>
                <a:t>ATZ</a:t>
              </a:r>
              <a:endParaRPr lang="el-GR" sz="1200" b="1" dirty="0">
                <a:solidFill>
                  <a:schemeClr val="tx1">
                    <a:lumMod val="65000"/>
                    <a:lumOff val="35000"/>
                  </a:schemeClr>
                </a:solidFill>
              </a:endParaRPr>
            </a:p>
            <a:p>
              <a:endParaRPr lang="el-GR" sz="1200" b="1" dirty="0">
                <a:solidFill>
                  <a:schemeClr val="tx1">
                    <a:lumMod val="65000"/>
                    <a:lumOff val="35000"/>
                  </a:schemeClr>
                </a:solidFill>
              </a:endParaRPr>
            </a:p>
          </p:txBody>
        </p:sp>
        <p:sp>
          <p:nvSpPr>
            <p:cNvPr id="122" name="TextBox 121"/>
            <p:cNvSpPr txBox="1"/>
            <p:nvPr/>
          </p:nvSpPr>
          <p:spPr>
            <a:xfrm>
              <a:off x="3791962" y="2500306"/>
              <a:ext cx="637162" cy="461665"/>
            </a:xfrm>
            <a:prstGeom prst="rect">
              <a:avLst/>
            </a:prstGeom>
            <a:noFill/>
          </p:spPr>
          <p:txBody>
            <a:bodyPr wrap="none" rtlCol="0">
              <a:spAutoFit/>
            </a:bodyPr>
            <a:lstStyle/>
            <a:p>
              <a:pPr algn="ctr"/>
              <a:r>
                <a:rPr lang="en-US" sz="1200" b="1" dirty="0">
                  <a:solidFill>
                    <a:srgbClr val="FF0000"/>
                  </a:solidFill>
                </a:rPr>
                <a:t>LGEL</a:t>
              </a:r>
              <a:r>
                <a:rPr lang="en-US" sz="1200" b="1" dirty="0">
                  <a:solidFill>
                    <a:schemeClr val="tx1">
                      <a:lumMod val="65000"/>
                      <a:lumOff val="35000"/>
                    </a:schemeClr>
                  </a:solidFill>
                </a:rPr>
                <a:t> </a:t>
              </a:r>
              <a:endParaRPr lang="en-US" sz="1200" b="1" dirty="0" smtClean="0">
                <a:solidFill>
                  <a:schemeClr val="tx1">
                    <a:lumMod val="65000"/>
                    <a:lumOff val="35000"/>
                  </a:schemeClr>
                </a:solidFill>
              </a:endParaRPr>
            </a:p>
            <a:p>
              <a:pPr algn="ctr"/>
              <a:r>
                <a:rPr lang="en-US" sz="1200" b="1" dirty="0" smtClean="0">
                  <a:solidFill>
                    <a:schemeClr val="tx1">
                      <a:lumMod val="65000"/>
                      <a:lumOff val="35000"/>
                    </a:schemeClr>
                  </a:solidFill>
                </a:rPr>
                <a:t>ATZ</a:t>
              </a:r>
              <a:endParaRPr lang="el-GR" sz="1200" b="1" dirty="0">
                <a:solidFill>
                  <a:schemeClr val="tx1">
                    <a:lumMod val="65000"/>
                    <a:lumOff val="35000"/>
                  </a:schemeClr>
                </a:solidFill>
              </a:endParaRPr>
            </a:p>
          </p:txBody>
        </p:sp>
        <p:sp>
          <p:nvSpPr>
            <p:cNvPr id="123" name="TextBox 122"/>
            <p:cNvSpPr txBox="1"/>
            <p:nvPr/>
          </p:nvSpPr>
          <p:spPr>
            <a:xfrm>
              <a:off x="3357554" y="3071810"/>
              <a:ext cx="691215" cy="461665"/>
            </a:xfrm>
            <a:prstGeom prst="rect">
              <a:avLst/>
            </a:prstGeom>
            <a:noFill/>
          </p:spPr>
          <p:txBody>
            <a:bodyPr wrap="none" rtlCol="0">
              <a:spAutoFit/>
            </a:bodyPr>
            <a:lstStyle/>
            <a:p>
              <a:pPr algn="ctr"/>
              <a:r>
                <a:rPr lang="en-US" sz="1200" b="1" dirty="0">
                  <a:solidFill>
                    <a:srgbClr val="FF0000"/>
                  </a:solidFill>
                </a:rPr>
                <a:t>LGMG</a:t>
              </a:r>
              <a:r>
                <a:rPr lang="en-US" sz="1200" b="1" dirty="0">
                  <a:solidFill>
                    <a:schemeClr val="tx1">
                      <a:lumMod val="65000"/>
                      <a:lumOff val="35000"/>
                    </a:schemeClr>
                  </a:solidFill>
                </a:rPr>
                <a:t> </a:t>
              </a:r>
              <a:endParaRPr lang="en-US" sz="1200" b="1" dirty="0" smtClean="0">
                <a:solidFill>
                  <a:schemeClr val="tx1">
                    <a:lumMod val="65000"/>
                    <a:lumOff val="35000"/>
                  </a:schemeClr>
                </a:solidFill>
              </a:endParaRPr>
            </a:p>
            <a:p>
              <a:pPr algn="ctr"/>
              <a:r>
                <a:rPr lang="en-US" sz="1200" b="1" dirty="0" smtClean="0">
                  <a:solidFill>
                    <a:schemeClr val="tx1">
                      <a:lumMod val="65000"/>
                      <a:lumOff val="35000"/>
                    </a:schemeClr>
                  </a:solidFill>
                </a:rPr>
                <a:t>ATZ</a:t>
              </a:r>
              <a:endParaRPr lang="el-GR" sz="1200" b="1" dirty="0">
                <a:solidFill>
                  <a:schemeClr val="tx1">
                    <a:lumMod val="65000"/>
                    <a:lumOff val="35000"/>
                  </a:schemeClr>
                </a:solidFill>
              </a:endParaRPr>
            </a:p>
          </p:txBody>
        </p:sp>
        <p:sp>
          <p:nvSpPr>
            <p:cNvPr id="124" name="TextBox 123"/>
            <p:cNvSpPr txBox="1"/>
            <p:nvPr/>
          </p:nvSpPr>
          <p:spPr>
            <a:xfrm>
              <a:off x="7572396" y="4071942"/>
              <a:ext cx="665567" cy="461665"/>
            </a:xfrm>
            <a:prstGeom prst="rect">
              <a:avLst/>
            </a:prstGeom>
            <a:noFill/>
          </p:spPr>
          <p:txBody>
            <a:bodyPr wrap="none" rtlCol="0">
              <a:spAutoFit/>
            </a:bodyPr>
            <a:lstStyle/>
            <a:p>
              <a:pPr algn="ctr"/>
              <a:r>
                <a:rPr lang="en-US" sz="1200" b="1" dirty="0">
                  <a:solidFill>
                    <a:srgbClr val="FF0000"/>
                  </a:solidFill>
                </a:rPr>
                <a:t>LGSO</a:t>
              </a:r>
              <a:r>
                <a:rPr lang="en-US" sz="1200" b="1" dirty="0">
                  <a:solidFill>
                    <a:schemeClr val="tx1">
                      <a:lumMod val="65000"/>
                      <a:lumOff val="35000"/>
                    </a:schemeClr>
                  </a:solidFill>
                </a:rPr>
                <a:t> </a:t>
              </a:r>
              <a:endParaRPr lang="en-US" sz="1200" b="1" dirty="0" smtClean="0">
                <a:solidFill>
                  <a:schemeClr val="tx1">
                    <a:lumMod val="65000"/>
                    <a:lumOff val="35000"/>
                  </a:schemeClr>
                </a:solidFill>
              </a:endParaRPr>
            </a:p>
            <a:p>
              <a:pPr algn="ctr"/>
              <a:r>
                <a:rPr lang="en-US" sz="1200" b="1" dirty="0" smtClean="0">
                  <a:solidFill>
                    <a:schemeClr val="tx1">
                      <a:lumMod val="65000"/>
                      <a:lumOff val="35000"/>
                    </a:schemeClr>
                  </a:solidFill>
                </a:rPr>
                <a:t>ATZ</a:t>
              </a:r>
              <a:endParaRPr lang="el-GR" sz="1200" b="1" dirty="0">
                <a:solidFill>
                  <a:schemeClr val="tx1">
                    <a:lumMod val="65000"/>
                    <a:lumOff val="35000"/>
                  </a:schemeClr>
                </a:solidFill>
              </a:endParaRPr>
            </a:p>
          </p:txBody>
        </p:sp>
        <p:sp>
          <p:nvSpPr>
            <p:cNvPr id="125" name="TextBox 124"/>
            <p:cNvSpPr txBox="1"/>
            <p:nvPr/>
          </p:nvSpPr>
          <p:spPr>
            <a:xfrm>
              <a:off x="928662" y="5429264"/>
              <a:ext cx="627095" cy="461665"/>
            </a:xfrm>
            <a:prstGeom prst="rect">
              <a:avLst/>
            </a:prstGeom>
            <a:noFill/>
          </p:spPr>
          <p:txBody>
            <a:bodyPr wrap="none" rtlCol="0">
              <a:spAutoFit/>
            </a:bodyPr>
            <a:lstStyle/>
            <a:p>
              <a:pPr algn="ctr"/>
              <a:r>
                <a:rPr lang="en-US" sz="1200" b="1" dirty="0" smtClean="0">
                  <a:solidFill>
                    <a:srgbClr val="FF0000"/>
                  </a:solidFill>
                </a:rPr>
                <a:t>LGX</a:t>
              </a:r>
              <a:r>
                <a:rPr lang="el-GR" sz="1200" b="1" dirty="0" smtClean="0">
                  <a:solidFill>
                    <a:srgbClr val="FF0000"/>
                  </a:solidFill>
                </a:rPr>
                <a:t>Ψ</a:t>
              </a:r>
              <a:endParaRPr lang="en-US" sz="1200" b="1" dirty="0" smtClean="0">
                <a:solidFill>
                  <a:srgbClr val="FF0000"/>
                </a:solidFill>
              </a:endParaRPr>
            </a:p>
            <a:p>
              <a:pPr algn="ctr"/>
              <a:r>
                <a:rPr lang="en-US" sz="1200" b="1" dirty="0" smtClean="0">
                  <a:solidFill>
                    <a:schemeClr val="tx1">
                      <a:lumMod val="65000"/>
                      <a:lumOff val="35000"/>
                    </a:schemeClr>
                  </a:solidFill>
                </a:rPr>
                <a:t> ATZ</a:t>
              </a:r>
              <a:endParaRPr lang="el-GR" sz="1200" b="1" dirty="0">
                <a:solidFill>
                  <a:schemeClr val="tx1">
                    <a:lumMod val="65000"/>
                    <a:lumOff val="35000"/>
                  </a:schemeClr>
                </a:solidFill>
              </a:endParaRPr>
            </a:p>
          </p:txBody>
        </p:sp>
      </p:grpSp>
      <p:sp>
        <p:nvSpPr>
          <p:cNvPr id="126" name="TextBox 125"/>
          <p:cNvSpPr txBox="1"/>
          <p:nvPr/>
        </p:nvSpPr>
        <p:spPr>
          <a:xfrm>
            <a:off x="2857488" y="1142984"/>
            <a:ext cx="684803" cy="369332"/>
          </a:xfrm>
          <a:prstGeom prst="rect">
            <a:avLst/>
          </a:prstGeom>
          <a:noFill/>
          <a:ln w="19050">
            <a:noFill/>
            <a:prstDash val="solid"/>
          </a:ln>
          <a:effectLst>
            <a:outerShdw blurRad="50800" dist="38100" dir="2700000" algn="tl" rotWithShape="0">
              <a:prstClr val="black">
                <a:alpha val="40000"/>
              </a:prstClr>
            </a:outerShdw>
          </a:effectLst>
        </p:spPr>
        <p:txBody>
          <a:bodyPr wrap="none" rtlCol="0">
            <a:spAutoFit/>
          </a:bodyPr>
          <a:lstStyle/>
          <a:p>
            <a:r>
              <a:rPr lang="el-GR" b="1" i="1" dirty="0" smtClean="0">
                <a:solidFill>
                  <a:schemeClr val="tx2">
                    <a:lumMod val="75000"/>
                  </a:schemeClr>
                </a:solidFill>
              </a:rPr>
              <a:t>ΤΜΑ</a:t>
            </a:r>
            <a:endParaRPr lang="el-GR" b="1" i="1" dirty="0">
              <a:solidFill>
                <a:schemeClr val="tx2">
                  <a:lumMod val="75000"/>
                </a:schemeClr>
              </a:solidFill>
            </a:endParaRPr>
          </a:p>
        </p:txBody>
      </p:sp>
      <p:sp>
        <p:nvSpPr>
          <p:cNvPr id="127" name="TextBox 126"/>
          <p:cNvSpPr txBox="1"/>
          <p:nvPr/>
        </p:nvSpPr>
        <p:spPr>
          <a:xfrm>
            <a:off x="3995936" y="4077072"/>
            <a:ext cx="684803" cy="369332"/>
          </a:xfrm>
          <a:prstGeom prst="rect">
            <a:avLst/>
          </a:prstGeom>
          <a:noFill/>
          <a:ln w="19050">
            <a:noFill/>
            <a:prstDash val="solid"/>
          </a:ln>
          <a:effectLst>
            <a:outerShdw blurRad="50800" dist="38100" dir="2700000" algn="tl" rotWithShape="0">
              <a:prstClr val="black">
                <a:alpha val="40000"/>
              </a:prstClr>
            </a:outerShdw>
          </a:effectLst>
        </p:spPr>
        <p:txBody>
          <a:bodyPr wrap="none" rtlCol="0">
            <a:spAutoFit/>
          </a:bodyPr>
          <a:lstStyle/>
          <a:p>
            <a:r>
              <a:rPr lang="el-GR" b="1" i="1" dirty="0">
                <a:solidFill>
                  <a:schemeClr val="tx2">
                    <a:lumMod val="75000"/>
                  </a:schemeClr>
                </a:solidFill>
              </a:rPr>
              <a:t>ΤΜΑ</a:t>
            </a:r>
          </a:p>
        </p:txBody>
      </p:sp>
      <p:sp>
        <p:nvSpPr>
          <p:cNvPr id="128" name="TextBox 127"/>
          <p:cNvSpPr txBox="1"/>
          <p:nvPr/>
        </p:nvSpPr>
        <p:spPr>
          <a:xfrm>
            <a:off x="714348" y="4786322"/>
            <a:ext cx="684803" cy="369332"/>
          </a:xfrm>
          <a:prstGeom prst="rect">
            <a:avLst/>
          </a:prstGeom>
          <a:noFill/>
          <a:ln w="19050">
            <a:noFill/>
            <a:prstDash val="solid"/>
          </a:ln>
          <a:effectLst>
            <a:outerShdw blurRad="50800" dist="38100" dir="2700000" algn="tl" rotWithShape="0">
              <a:prstClr val="black">
                <a:alpha val="40000"/>
              </a:prstClr>
            </a:outerShdw>
          </a:effectLst>
        </p:spPr>
        <p:txBody>
          <a:bodyPr wrap="none" rtlCol="0">
            <a:spAutoFit/>
          </a:bodyPr>
          <a:lstStyle/>
          <a:p>
            <a:r>
              <a:rPr lang="el-GR" b="1" i="1" dirty="0">
                <a:solidFill>
                  <a:schemeClr val="tx2">
                    <a:lumMod val="75000"/>
                  </a:schemeClr>
                </a:solidFill>
              </a:rPr>
              <a:t>ΤΜΑ</a:t>
            </a:r>
          </a:p>
        </p:txBody>
      </p:sp>
      <p:sp>
        <p:nvSpPr>
          <p:cNvPr id="130" name="Oval 38"/>
          <p:cNvSpPr>
            <a:spLocks noChangeArrowheads="1"/>
          </p:cNvSpPr>
          <p:nvPr/>
        </p:nvSpPr>
        <p:spPr bwMode="auto">
          <a:xfrm>
            <a:off x="4286248" y="2664000"/>
            <a:ext cx="628650" cy="576000"/>
          </a:xfrm>
          <a:prstGeom prst="ellipse">
            <a:avLst/>
          </a:prstGeom>
          <a:solidFill>
            <a:srgbClr val="3366FF">
              <a:alpha val="50000"/>
            </a:srgbClr>
          </a:solidFill>
          <a:ln w="9525">
            <a:solidFill>
              <a:srgbClr val="000000"/>
            </a:solidFill>
            <a:miter lim="800000"/>
            <a:headEnd/>
            <a:tailEnd/>
          </a:ln>
          <a:effectLst>
            <a:outerShdw blurRad="50800" dist="50800" dir="5400000" algn="ctr" rotWithShape="0">
              <a:srgbClr val="000000">
                <a:alpha val="40000"/>
              </a:srgbClr>
            </a:outerShdw>
          </a:effectLst>
          <a:scene3d>
            <a:camera prst="orthographicFront"/>
            <a:lightRig rig="threePt" dir="t"/>
          </a:scene3d>
          <a:sp3d extrusionH="76200" contourW="19050">
            <a:bevelT w="152400" h="50800" prst="softRound"/>
            <a:extrusionClr>
              <a:schemeClr val="bg1"/>
            </a:extrusionClr>
            <a:contourClr>
              <a:schemeClr val="tx2"/>
            </a:contourClr>
          </a:sp3d>
        </p:spPr>
        <p:txBody>
          <a:bodyPr vert="horz" wrap="square" lIns="91440" tIns="45720" rIns="91440" bIns="45720" numCol="1" anchor="t" anchorCtr="0" compatLnSpc="1">
            <a:prstTxWarp prst="textNoShape">
              <a:avLst/>
            </a:prstTxWarp>
          </a:bodyPr>
          <a:lstStyle/>
          <a:p>
            <a:endParaRPr lang="el-GR"/>
          </a:p>
        </p:txBody>
      </p:sp>
      <p:grpSp>
        <p:nvGrpSpPr>
          <p:cNvPr id="138" name="Group 137"/>
          <p:cNvGrpSpPr/>
          <p:nvPr/>
        </p:nvGrpSpPr>
        <p:grpSpPr>
          <a:xfrm>
            <a:off x="1571604" y="1428736"/>
            <a:ext cx="5786478" cy="4012670"/>
            <a:chOff x="1571604" y="1428736"/>
            <a:chExt cx="5786478" cy="4012670"/>
          </a:xfrm>
        </p:grpSpPr>
        <p:sp>
          <p:nvSpPr>
            <p:cNvPr id="129" name="TextBox 128"/>
            <p:cNvSpPr txBox="1"/>
            <p:nvPr/>
          </p:nvSpPr>
          <p:spPr>
            <a:xfrm>
              <a:off x="5286380" y="1428736"/>
              <a:ext cx="659155" cy="369332"/>
            </a:xfrm>
            <a:prstGeom prst="rect">
              <a:avLst/>
            </a:prstGeom>
            <a:noFill/>
            <a:ln w="19050">
              <a:noFill/>
              <a:prstDash val="solid"/>
            </a:ln>
            <a:effectLst>
              <a:outerShdw dist="38100" dir="3660000" algn="l" rotWithShape="0">
                <a:schemeClr val="tx1">
                  <a:alpha val="74000"/>
                </a:schemeClr>
              </a:outerShdw>
            </a:effectLst>
          </p:spPr>
          <p:txBody>
            <a:bodyPr wrap="none" rtlCol="0">
              <a:spAutoFit/>
            </a:bodyPr>
            <a:lstStyle/>
            <a:p>
              <a:r>
                <a:rPr lang="en-US" b="1" i="1" dirty="0" smtClean="0">
                  <a:solidFill>
                    <a:schemeClr val="accent1">
                      <a:lumMod val="20000"/>
                      <a:lumOff val="80000"/>
                    </a:schemeClr>
                  </a:solidFill>
                </a:rPr>
                <a:t>CTR</a:t>
              </a:r>
              <a:endParaRPr lang="el-GR" b="1" i="1" dirty="0">
                <a:solidFill>
                  <a:schemeClr val="accent1">
                    <a:lumMod val="20000"/>
                    <a:lumOff val="80000"/>
                  </a:schemeClr>
                </a:solidFill>
              </a:endParaRPr>
            </a:p>
          </p:txBody>
        </p:sp>
        <p:sp>
          <p:nvSpPr>
            <p:cNvPr id="133" name="TextBox 132"/>
            <p:cNvSpPr txBox="1"/>
            <p:nvPr/>
          </p:nvSpPr>
          <p:spPr>
            <a:xfrm>
              <a:off x="4357686" y="3131106"/>
              <a:ext cx="659155" cy="369332"/>
            </a:xfrm>
            <a:prstGeom prst="rect">
              <a:avLst/>
            </a:prstGeom>
            <a:noFill/>
            <a:ln w="19050">
              <a:noFill/>
              <a:prstDash val="solid"/>
            </a:ln>
            <a:effectLst>
              <a:outerShdw dist="38100" dir="3660000" algn="l" rotWithShape="0">
                <a:schemeClr val="tx1">
                  <a:alpha val="74000"/>
                </a:schemeClr>
              </a:outerShdw>
            </a:effectLst>
          </p:spPr>
          <p:txBody>
            <a:bodyPr wrap="none" rtlCol="0">
              <a:spAutoFit/>
            </a:bodyPr>
            <a:lstStyle/>
            <a:p>
              <a:r>
                <a:rPr lang="en-US" b="1" i="1" dirty="0" smtClean="0">
                  <a:solidFill>
                    <a:schemeClr val="accent1">
                      <a:lumMod val="20000"/>
                      <a:lumOff val="80000"/>
                    </a:schemeClr>
                  </a:solidFill>
                </a:rPr>
                <a:t>CTR</a:t>
              </a:r>
              <a:endParaRPr lang="el-GR" b="1" i="1" dirty="0">
                <a:solidFill>
                  <a:schemeClr val="accent1">
                    <a:lumMod val="20000"/>
                    <a:lumOff val="80000"/>
                  </a:schemeClr>
                </a:solidFill>
              </a:endParaRPr>
            </a:p>
          </p:txBody>
        </p:sp>
        <p:sp>
          <p:nvSpPr>
            <p:cNvPr id="134" name="TextBox 133"/>
            <p:cNvSpPr txBox="1"/>
            <p:nvPr/>
          </p:nvSpPr>
          <p:spPr>
            <a:xfrm>
              <a:off x="5555919" y="4131238"/>
              <a:ext cx="659155" cy="369332"/>
            </a:xfrm>
            <a:prstGeom prst="rect">
              <a:avLst/>
            </a:prstGeom>
            <a:noFill/>
            <a:ln w="19050">
              <a:noFill/>
              <a:prstDash val="solid"/>
            </a:ln>
            <a:effectLst>
              <a:outerShdw dist="38100" dir="3660000" algn="l" rotWithShape="0">
                <a:schemeClr val="tx1">
                  <a:alpha val="74000"/>
                </a:schemeClr>
              </a:outerShdw>
            </a:effectLst>
          </p:spPr>
          <p:txBody>
            <a:bodyPr wrap="none" rtlCol="0">
              <a:spAutoFit/>
            </a:bodyPr>
            <a:lstStyle/>
            <a:p>
              <a:r>
                <a:rPr lang="en-US" b="1" i="1" dirty="0" smtClean="0">
                  <a:solidFill>
                    <a:schemeClr val="accent1">
                      <a:lumMod val="20000"/>
                      <a:lumOff val="80000"/>
                    </a:schemeClr>
                  </a:solidFill>
                </a:rPr>
                <a:t>CTR</a:t>
              </a:r>
              <a:endParaRPr lang="el-GR" b="1" i="1" dirty="0">
                <a:solidFill>
                  <a:schemeClr val="accent1">
                    <a:lumMod val="20000"/>
                    <a:lumOff val="80000"/>
                  </a:schemeClr>
                </a:solidFill>
              </a:endParaRPr>
            </a:p>
          </p:txBody>
        </p:sp>
        <p:sp>
          <p:nvSpPr>
            <p:cNvPr id="135" name="TextBox 134"/>
            <p:cNvSpPr txBox="1"/>
            <p:nvPr/>
          </p:nvSpPr>
          <p:spPr>
            <a:xfrm>
              <a:off x="6698927" y="3845486"/>
              <a:ext cx="659155" cy="369332"/>
            </a:xfrm>
            <a:prstGeom prst="rect">
              <a:avLst/>
            </a:prstGeom>
            <a:noFill/>
            <a:ln w="19050">
              <a:noFill/>
              <a:prstDash val="solid"/>
            </a:ln>
            <a:effectLst>
              <a:outerShdw dist="38100" dir="3660000" algn="l" rotWithShape="0">
                <a:schemeClr val="tx1">
                  <a:alpha val="74000"/>
                </a:schemeClr>
              </a:outerShdw>
            </a:effectLst>
          </p:spPr>
          <p:txBody>
            <a:bodyPr wrap="none" rtlCol="0">
              <a:spAutoFit/>
            </a:bodyPr>
            <a:lstStyle/>
            <a:p>
              <a:r>
                <a:rPr lang="en-US" b="1" i="1" dirty="0" smtClean="0">
                  <a:solidFill>
                    <a:schemeClr val="accent1">
                      <a:lumMod val="20000"/>
                      <a:lumOff val="80000"/>
                    </a:schemeClr>
                  </a:solidFill>
                </a:rPr>
                <a:t>CTR</a:t>
              </a:r>
              <a:endParaRPr lang="el-GR" b="1" i="1" dirty="0">
                <a:solidFill>
                  <a:schemeClr val="accent1">
                    <a:lumMod val="20000"/>
                    <a:lumOff val="80000"/>
                  </a:schemeClr>
                </a:solidFill>
              </a:endParaRPr>
            </a:p>
          </p:txBody>
        </p:sp>
        <p:sp>
          <p:nvSpPr>
            <p:cNvPr id="136" name="TextBox 135"/>
            <p:cNvSpPr txBox="1"/>
            <p:nvPr/>
          </p:nvSpPr>
          <p:spPr>
            <a:xfrm>
              <a:off x="1571604" y="5072074"/>
              <a:ext cx="659155" cy="369332"/>
            </a:xfrm>
            <a:prstGeom prst="rect">
              <a:avLst/>
            </a:prstGeom>
            <a:noFill/>
            <a:ln w="19050">
              <a:noFill/>
              <a:prstDash val="solid"/>
            </a:ln>
            <a:effectLst>
              <a:outerShdw dist="38100" dir="3660000" algn="l" rotWithShape="0">
                <a:schemeClr val="tx1">
                  <a:alpha val="74000"/>
                </a:schemeClr>
              </a:outerShdw>
            </a:effectLst>
          </p:spPr>
          <p:txBody>
            <a:bodyPr wrap="none" rtlCol="0">
              <a:spAutoFit/>
            </a:bodyPr>
            <a:lstStyle/>
            <a:p>
              <a:r>
                <a:rPr lang="en-US" b="1" i="1" dirty="0" smtClean="0">
                  <a:solidFill>
                    <a:schemeClr val="accent1">
                      <a:lumMod val="20000"/>
                      <a:lumOff val="80000"/>
                    </a:schemeClr>
                  </a:solidFill>
                </a:rPr>
                <a:t>CTR</a:t>
              </a:r>
              <a:endParaRPr lang="el-GR" b="1" i="1" dirty="0">
                <a:solidFill>
                  <a:schemeClr val="accent1">
                    <a:lumMod val="20000"/>
                    <a:lumOff val="80000"/>
                  </a:schemeClr>
                </a:solidFill>
              </a:endParaRPr>
            </a:p>
          </p:txBody>
        </p:sp>
      </p:grpSp>
      <p:sp>
        <p:nvSpPr>
          <p:cNvPr id="112" name="Rectangle 5"/>
          <p:cNvSpPr>
            <a:spLocks noChangeArrowheads="1"/>
          </p:cNvSpPr>
          <p:nvPr/>
        </p:nvSpPr>
        <p:spPr bwMode="auto">
          <a:xfrm>
            <a:off x="2000232" y="142852"/>
            <a:ext cx="4503156" cy="369332"/>
          </a:xfrm>
          <a:prstGeom prst="rect">
            <a:avLst/>
          </a:prstGeom>
          <a:solidFill>
            <a:schemeClr val="tx2"/>
          </a:solidFill>
          <a:effectLst/>
        </p:spPr>
        <p:txBody>
          <a:bodyPr wrap="none" rtlCol="0">
            <a:spAutoFit/>
          </a:bodyPr>
          <a:lstStyle/>
          <a:p>
            <a:pPr marL="0" marR="0" lvl="0" indent="0" defTabSz="914400" eaLnBrk="1" latinLnBrk="0" hangingPunct="1">
              <a:lnSpc>
                <a:spcPct val="100000"/>
              </a:lnSpc>
              <a:buClrTx/>
              <a:buSzTx/>
              <a:buFontTx/>
              <a:buNone/>
              <a:tabLst/>
            </a:pP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Παράδειγμα Οργάνωσης Εναέριου Χώρου</a:t>
            </a:r>
          </a:p>
        </p:txBody>
      </p:sp>
      <p:sp>
        <p:nvSpPr>
          <p:cNvPr id="113" name="TextBox 112"/>
          <p:cNvSpPr txBox="1"/>
          <p:nvPr/>
        </p:nvSpPr>
        <p:spPr>
          <a:xfrm>
            <a:off x="1104533" y="1907540"/>
            <a:ext cx="659155" cy="369332"/>
          </a:xfrm>
          <a:prstGeom prst="rect">
            <a:avLst/>
          </a:prstGeom>
          <a:noFill/>
          <a:ln w="19050">
            <a:noFill/>
            <a:prstDash val="solid"/>
          </a:ln>
          <a:effectLst>
            <a:outerShdw blurRad="50800" dist="38100" dir="2700000" algn="tl" rotWithShape="0">
              <a:prstClr val="black">
                <a:alpha val="40000"/>
              </a:prstClr>
            </a:outerShdw>
          </a:effectLst>
        </p:spPr>
        <p:txBody>
          <a:bodyPr wrap="none" rtlCol="0">
            <a:spAutoFit/>
          </a:bodyPr>
          <a:lstStyle/>
          <a:p>
            <a:r>
              <a:rPr lang="el-GR" b="1" i="1" dirty="0" smtClean="0">
                <a:solidFill>
                  <a:schemeClr val="tx2">
                    <a:lumMod val="75000"/>
                  </a:schemeClr>
                </a:solidFill>
              </a:rPr>
              <a:t>Α</a:t>
            </a:r>
            <a:r>
              <a:rPr lang="en-US" b="1" i="1" dirty="0" err="1" smtClean="0">
                <a:solidFill>
                  <a:schemeClr val="tx2">
                    <a:lumMod val="75000"/>
                  </a:schemeClr>
                </a:solidFill>
              </a:rPr>
              <a:t>wy</a:t>
            </a:r>
            <a:endParaRPr lang="el-GR" b="1" i="1" dirty="0">
              <a:solidFill>
                <a:schemeClr val="tx2">
                  <a:lumMod val="75000"/>
                </a:schemeClr>
              </a:solidFill>
            </a:endParaRPr>
          </a:p>
        </p:txBody>
      </p:sp>
      <p:sp>
        <p:nvSpPr>
          <p:cNvPr id="114" name="TextBox 113"/>
          <p:cNvSpPr txBox="1"/>
          <p:nvPr/>
        </p:nvSpPr>
        <p:spPr>
          <a:xfrm>
            <a:off x="7524328" y="1628800"/>
            <a:ext cx="659155" cy="369332"/>
          </a:xfrm>
          <a:prstGeom prst="rect">
            <a:avLst/>
          </a:prstGeom>
          <a:noFill/>
          <a:ln w="19050">
            <a:noFill/>
            <a:prstDash val="solid"/>
          </a:ln>
          <a:effectLst>
            <a:outerShdw blurRad="50800" dist="38100" dir="2700000" algn="tl" rotWithShape="0">
              <a:prstClr val="black">
                <a:alpha val="40000"/>
              </a:prstClr>
            </a:outerShdw>
          </a:effectLst>
        </p:spPr>
        <p:txBody>
          <a:bodyPr wrap="none" rtlCol="0">
            <a:spAutoFit/>
          </a:bodyPr>
          <a:lstStyle/>
          <a:p>
            <a:r>
              <a:rPr lang="el-GR" b="1" i="1" dirty="0" smtClean="0">
                <a:solidFill>
                  <a:schemeClr val="tx2">
                    <a:lumMod val="75000"/>
                  </a:schemeClr>
                </a:solidFill>
              </a:rPr>
              <a:t>Α</a:t>
            </a:r>
            <a:r>
              <a:rPr lang="en-US" b="1" i="1" dirty="0" err="1" smtClean="0">
                <a:solidFill>
                  <a:schemeClr val="tx2">
                    <a:lumMod val="75000"/>
                  </a:schemeClr>
                </a:solidFill>
              </a:rPr>
              <a:t>wy</a:t>
            </a:r>
            <a:endParaRPr lang="el-GR" b="1" i="1" dirty="0">
              <a:solidFill>
                <a:schemeClr val="tx2">
                  <a:lumMod val="75000"/>
                </a:schemeClr>
              </a:solidFill>
            </a:endParaRPr>
          </a:p>
        </p:txBody>
      </p:sp>
      <p:sp>
        <p:nvSpPr>
          <p:cNvPr id="115" name="TextBox 114"/>
          <p:cNvSpPr txBox="1"/>
          <p:nvPr/>
        </p:nvSpPr>
        <p:spPr>
          <a:xfrm>
            <a:off x="6228184" y="5949280"/>
            <a:ext cx="659155" cy="369332"/>
          </a:xfrm>
          <a:prstGeom prst="rect">
            <a:avLst/>
          </a:prstGeom>
          <a:noFill/>
          <a:ln w="19050">
            <a:noFill/>
            <a:prstDash val="solid"/>
          </a:ln>
          <a:effectLst>
            <a:outerShdw blurRad="50800" dist="38100" dir="2700000" algn="tl" rotWithShape="0">
              <a:prstClr val="black">
                <a:alpha val="40000"/>
              </a:prstClr>
            </a:outerShdw>
          </a:effectLst>
        </p:spPr>
        <p:txBody>
          <a:bodyPr wrap="none" rtlCol="0">
            <a:spAutoFit/>
          </a:bodyPr>
          <a:lstStyle/>
          <a:p>
            <a:r>
              <a:rPr lang="el-GR" b="1" i="1" dirty="0" smtClean="0">
                <a:solidFill>
                  <a:schemeClr val="tx2">
                    <a:lumMod val="75000"/>
                  </a:schemeClr>
                </a:solidFill>
              </a:rPr>
              <a:t>Α</a:t>
            </a:r>
            <a:r>
              <a:rPr lang="en-US" b="1" i="1" dirty="0" err="1" smtClean="0">
                <a:solidFill>
                  <a:schemeClr val="tx2">
                    <a:lumMod val="75000"/>
                  </a:schemeClr>
                </a:solidFill>
              </a:rPr>
              <a:t>wy</a:t>
            </a:r>
            <a:endParaRPr lang="el-GR" b="1" i="1"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31"/>
                                        </p:tgtEl>
                                        <p:attrNameLst>
                                          <p:attrName>style.visibility</p:attrName>
                                        </p:attrNameLst>
                                      </p:cBhvr>
                                      <p:to>
                                        <p:strVal val="visible"/>
                                      </p:to>
                                    </p:set>
                                    <p:animEffect transition="in" filter="dissolve">
                                      <p:cBhvr>
                                        <p:cTn id="7" dur="500"/>
                                        <p:tgtEl>
                                          <p:spTgt spid="205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dissolve">
                                      <p:cBhvr>
                                        <p:cTn id="12" dur="500"/>
                                        <p:tgtEl>
                                          <p:spTgt spid="1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wipe(down)">
                                      <p:cBhvr>
                                        <p:cTn id="17" dur="500"/>
                                        <p:tgtEl>
                                          <p:spTgt spid="20485"/>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20488"/>
                                        </p:tgtEl>
                                        <p:attrNameLst>
                                          <p:attrName>style.visibility</p:attrName>
                                        </p:attrNameLst>
                                      </p:cBhvr>
                                      <p:to>
                                        <p:strVal val="visible"/>
                                      </p:to>
                                    </p:set>
                                    <p:animEffect transition="in" filter="wipe(down)">
                                      <p:cBhvr>
                                        <p:cTn id="21" dur="500"/>
                                        <p:tgtEl>
                                          <p:spTgt spid="20488"/>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20487"/>
                                        </p:tgtEl>
                                        <p:attrNameLst>
                                          <p:attrName>style.visibility</p:attrName>
                                        </p:attrNameLst>
                                      </p:cBhvr>
                                      <p:to>
                                        <p:strVal val="visible"/>
                                      </p:to>
                                    </p:set>
                                    <p:animEffect transition="in" filter="wipe(down)">
                                      <p:cBhvr>
                                        <p:cTn id="25" dur="500"/>
                                        <p:tgtEl>
                                          <p:spTgt spid="20487"/>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20486"/>
                                        </p:tgtEl>
                                        <p:attrNameLst>
                                          <p:attrName>style.visibility</p:attrName>
                                        </p:attrNameLst>
                                      </p:cBhvr>
                                      <p:to>
                                        <p:strVal val="visible"/>
                                      </p:to>
                                    </p:set>
                                    <p:animEffect transition="in" filter="wipe(down)">
                                      <p:cBhvr>
                                        <p:cTn id="29" dur="500"/>
                                        <p:tgtEl>
                                          <p:spTgt spid="2048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20484"/>
                                        </p:tgtEl>
                                        <p:attrNameLst>
                                          <p:attrName>style.visibility</p:attrName>
                                        </p:attrNameLst>
                                      </p:cBhvr>
                                      <p:to>
                                        <p:strVal val="visible"/>
                                      </p:to>
                                    </p:set>
                                    <p:animEffect transition="in" filter="wipe(up)">
                                      <p:cBhvr>
                                        <p:cTn id="33" dur="500"/>
                                        <p:tgtEl>
                                          <p:spTgt spid="2048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0"/>
                                        </p:tgtEl>
                                        <p:attrNameLst>
                                          <p:attrName>style.visibility</p:attrName>
                                        </p:attrNameLst>
                                      </p:cBhvr>
                                      <p:to>
                                        <p:strVal val="visible"/>
                                      </p:to>
                                    </p:set>
                                    <p:animEffect transition="in" filter="dissolve">
                                      <p:cBhvr>
                                        <p:cTn id="36" dur="500"/>
                                        <p:tgtEl>
                                          <p:spTgt spid="130"/>
                                        </p:tgtEl>
                                      </p:cBhvr>
                                    </p:animEffect>
                                  </p:childTnLst>
                                </p:cTn>
                              </p:par>
                            </p:childTnLst>
                          </p:cTn>
                        </p:par>
                        <p:par>
                          <p:cTn id="37" fill="hold">
                            <p:stCondLst>
                              <p:cond delay="2500"/>
                            </p:stCondLst>
                            <p:childTnLst>
                              <p:par>
                                <p:cTn id="38" presetID="9" presetClass="entr" presetSubtype="0" fill="hold" nodeType="after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dissolve">
                                      <p:cBhvr>
                                        <p:cTn id="40" dur="1000"/>
                                        <p:tgtEl>
                                          <p:spTgt spid="13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0597"/>
                                        </p:tgtEl>
                                        <p:attrNameLst>
                                          <p:attrName>style.visibility</p:attrName>
                                        </p:attrNameLst>
                                      </p:cBhvr>
                                      <p:to>
                                        <p:strVal val="visible"/>
                                      </p:to>
                                    </p:set>
                                    <p:animEffect transition="in" filter="dissolve">
                                      <p:cBhvr>
                                        <p:cTn id="45" dur="500"/>
                                        <p:tgtEl>
                                          <p:spTgt spid="20597"/>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wedge">
                                      <p:cBhvr>
                                        <p:cTn id="48" dur="500"/>
                                        <p:tgtEl>
                                          <p:spTgt spid="126"/>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20598"/>
                                        </p:tgtEl>
                                        <p:attrNameLst>
                                          <p:attrName>style.visibility</p:attrName>
                                        </p:attrNameLst>
                                      </p:cBhvr>
                                      <p:to>
                                        <p:strVal val="visible"/>
                                      </p:to>
                                    </p:set>
                                    <p:animEffect transition="in" filter="dissolve">
                                      <p:cBhvr>
                                        <p:cTn id="52" dur="500"/>
                                        <p:tgtEl>
                                          <p:spTgt spid="20598"/>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wedge">
                                      <p:cBhvr>
                                        <p:cTn id="55" dur="500"/>
                                        <p:tgtEl>
                                          <p:spTgt spid="127"/>
                                        </p:tgtEl>
                                      </p:cBhvr>
                                    </p:animEffect>
                                  </p:childTnLst>
                                </p:cTn>
                              </p:par>
                            </p:childTnLst>
                          </p:cTn>
                        </p:par>
                        <p:par>
                          <p:cTn id="56" fill="hold">
                            <p:stCondLst>
                              <p:cond delay="1000"/>
                            </p:stCondLst>
                            <p:childTnLst>
                              <p:par>
                                <p:cTn id="57" presetID="9" presetClass="entr" presetSubtype="0" fill="hold" grpId="0" nodeType="afterEffect">
                                  <p:stCondLst>
                                    <p:cond delay="0"/>
                                  </p:stCondLst>
                                  <p:childTnLst>
                                    <p:set>
                                      <p:cBhvr>
                                        <p:cTn id="58" dur="1" fill="hold">
                                          <p:stCondLst>
                                            <p:cond delay="0"/>
                                          </p:stCondLst>
                                        </p:cTn>
                                        <p:tgtEl>
                                          <p:spTgt spid="20599"/>
                                        </p:tgtEl>
                                        <p:attrNameLst>
                                          <p:attrName>style.visibility</p:attrName>
                                        </p:attrNameLst>
                                      </p:cBhvr>
                                      <p:to>
                                        <p:strVal val="visible"/>
                                      </p:to>
                                    </p:set>
                                    <p:animEffect transition="in" filter="dissolve">
                                      <p:cBhvr>
                                        <p:cTn id="59" dur="500"/>
                                        <p:tgtEl>
                                          <p:spTgt spid="20599"/>
                                        </p:tgtEl>
                                      </p:cBhvr>
                                    </p:animEffect>
                                  </p:childTnLst>
                                </p:cTn>
                              </p:par>
                              <p:par>
                                <p:cTn id="60" presetID="20" presetClass="entr" presetSubtype="0" fill="hold" grpId="0" nodeType="with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edge">
                                      <p:cBhvr>
                                        <p:cTn id="62" dur="500"/>
                                        <p:tgtEl>
                                          <p:spTgt spid="128"/>
                                        </p:tgtEl>
                                      </p:cBhvr>
                                    </p:animEffect>
                                  </p:childTnLst>
                                </p:cTn>
                              </p:par>
                              <p:par>
                                <p:cTn id="63" presetID="20" presetClass="entr" presetSubtype="0" fill="hold" grpId="0" nodeType="withEffect">
                                  <p:stCondLst>
                                    <p:cond delay="0"/>
                                  </p:stCondLst>
                                  <p:childTnLst>
                                    <p:set>
                                      <p:cBhvr>
                                        <p:cTn id="64" dur="1" fill="hold">
                                          <p:stCondLst>
                                            <p:cond delay="0"/>
                                          </p:stCondLst>
                                        </p:cTn>
                                        <p:tgtEl>
                                          <p:spTgt spid="113"/>
                                        </p:tgtEl>
                                        <p:attrNameLst>
                                          <p:attrName>style.visibility</p:attrName>
                                        </p:attrNameLst>
                                      </p:cBhvr>
                                      <p:to>
                                        <p:strVal val="visible"/>
                                      </p:to>
                                    </p:set>
                                    <p:animEffect transition="in" filter="wedge">
                                      <p:cBhvr>
                                        <p:cTn id="65" dur="500"/>
                                        <p:tgtEl>
                                          <p:spTgt spid="113"/>
                                        </p:tgtEl>
                                      </p:cBhvr>
                                    </p:animEffect>
                                  </p:childTnLst>
                                </p:cTn>
                              </p:par>
                              <p:par>
                                <p:cTn id="66" presetID="20" presetClass="entr" presetSubtype="0" fill="hold" grpId="0" nodeType="withEffect">
                                  <p:stCondLst>
                                    <p:cond delay="0"/>
                                  </p:stCondLst>
                                  <p:childTnLst>
                                    <p:set>
                                      <p:cBhvr>
                                        <p:cTn id="67" dur="1" fill="hold">
                                          <p:stCondLst>
                                            <p:cond delay="0"/>
                                          </p:stCondLst>
                                        </p:cTn>
                                        <p:tgtEl>
                                          <p:spTgt spid="114"/>
                                        </p:tgtEl>
                                        <p:attrNameLst>
                                          <p:attrName>style.visibility</p:attrName>
                                        </p:attrNameLst>
                                      </p:cBhvr>
                                      <p:to>
                                        <p:strVal val="visible"/>
                                      </p:to>
                                    </p:set>
                                    <p:animEffect transition="in" filter="wedge">
                                      <p:cBhvr>
                                        <p:cTn id="68" dur="500"/>
                                        <p:tgtEl>
                                          <p:spTgt spid="114"/>
                                        </p:tgtEl>
                                      </p:cBhvr>
                                    </p:animEffect>
                                  </p:childTnLst>
                                </p:cTn>
                              </p:par>
                              <p:par>
                                <p:cTn id="69" presetID="20" presetClass="entr" presetSubtype="0" fill="hold" grpId="0" nodeType="withEffect">
                                  <p:stCondLst>
                                    <p:cond delay="0"/>
                                  </p:stCondLst>
                                  <p:childTnLst>
                                    <p:set>
                                      <p:cBhvr>
                                        <p:cTn id="70" dur="1" fill="hold">
                                          <p:stCondLst>
                                            <p:cond delay="0"/>
                                          </p:stCondLst>
                                        </p:cTn>
                                        <p:tgtEl>
                                          <p:spTgt spid="115"/>
                                        </p:tgtEl>
                                        <p:attrNameLst>
                                          <p:attrName>style.visibility</p:attrName>
                                        </p:attrNameLst>
                                      </p:cBhvr>
                                      <p:to>
                                        <p:strVal val="visible"/>
                                      </p:to>
                                    </p:set>
                                    <p:animEffect transition="in" filter="wedge">
                                      <p:cBhvr>
                                        <p:cTn id="7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1" grpId="0" animBg="1"/>
      <p:bldP spid="20484" grpId="0" animBg="1"/>
      <p:bldP spid="20485" grpId="0" animBg="1"/>
      <p:bldP spid="20486" grpId="0" animBg="1"/>
      <p:bldP spid="20487" grpId="0" animBg="1"/>
      <p:bldP spid="20488" grpId="0" animBg="1"/>
      <p:bldP spid="20597" grpId="0" animBg="1"/>
      <p:bldP spid="20598" grpId="0" animBg="1"/>
      <p:bldP spid="20599" grpId="0" animBg="1"/>
      <p:bldP spid="126" grpId="0"/>
      <p:bldP spid="127" grpId="0"/>
      <p:bldP spid="128" grpId="0"/>
      <p:bldP spid="130" grpId="0" animBg="1"/>
      <p:bldP spid="113" grpId="0"/>
      <p:bldP spid="114" grpId="0"/>
      <p:bldP spid="1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2428860" y="1643050"/>
            <a:ext cx="2865438" cy="369888"/>
          </a:xfrm>
          <a:prstGeom prst="rect">
            <a:avLst/>
          </a:prstGeom>
          <a:noFill/>
          <a:ln w="9525">
            <a:noFill/>
            <a:miter lim="800000"/>
            <a:headEnd/>
            <a:tailEnd/>
          </a:ln>
        </p:spPr>
        <p:txBody>
          <a:bodyPr wrap="none">
            <a:spAutoFit/>
          </a:bodyPr>
          <a:lstStyle/>
          <a:p>
            <a:r>
              <a:rPr lang="en-US" b="1" dirty="0"/>
              <a:t>ANNEX 2</a:t>
            </a:r>
            <a:r>
              <a:rPr lang="en-US" dirty="0"/>
              <a:t>  Rules of the Air</a:t>
            </a:r>
            <a:endParaRPr lang="el-GR" dirty="0"/>
          </a:p>
        </p:txBody>
      </p:sp>
      <p:sp>
        <p:nvSpPr>
          <p:cNvPr id="2051" name="TextBox 2"/>
          <p:cNvSpPr txBox="1">
            <a:spLocks noChangeArrowheads="1"/>
          </p:cNvSpPr>
          <p:nvPr/>
        </p:nvSpPr>
        <p:spPr bwMode="auto">
          <a:xfrm>
            <a:off x="2428860" y="2071678"/>
            <a:ext cx="3382963" cy="369887"/>
          </a:xfrm>
          <a:prstGeom prst="rect">
            <a:avLst/>
          </a:prstGeom>
          <a:noFill/>
          <a:ln w="9525">
            <a:noFill/>
            <a:miter lim="800000"/>
            <a:headEnd/>
            <a:tailEnd/>
          </a:ln>
        </p:spPr>
        <p:txBody>
          <a:bodyPr wrap="none">
            <a:spAutoFit/>
          </a:bodyPr>
          <a:lstStyle/>
          <a:p>
            <a:r>
              <a:rPr lang="en-US" b="1" dirty="0"/>
              <a:t>ANNEX 11</a:t>
            </a:r>
            <a:r>
              <a:rPr lang="en-US" dirty="0"/>
              <a:t>   Air Traffic Services</a:t>
            </a:r>
            <a:endParaRPr lang="el-GR" dirty="0"/>
          </a:p>
        </p:txBody>
      </p:sp>
      <p:sp>
        <p:nvSpPr>
          <p:cNvPr id="2052" name="TextBox 3"/>
          <p:cNvSpPr txBox="1">
            <a:spLocks noChangeArrowheads="1"/>
          </p:cNvSpPr>
          <p:nvPr/>
        </p:nvSpPr>
        <p:spPr bwMode="auto">
          <a:xfrm>
            <a:off x="1285852" y="1071546"/>
            <a:ext cx="5856287" cy="400050"/>
          </a:xfrm>
          <a:prstGeom prst="rect">
            <a:avLst/>
          </a:prstGeom>
          <a:noFill/>
          <a:ln w="9525">
            <a:noFill/>
            <a:miter lim="800000"/>
            <a:headEnd/>
            <a:tailEnd/>
          </a:ln>
        </p:spPr>
        <p:txBody>
          <a:bodyPr wrap="none">
            <a:spAutoFit/>
          </a:bodyPr>
          <a:lstStyle/>
          <a:p>
            <a:r>
              <a:rPr lang="en-US" sz="2000" b="1" dirty="0">
                <a:solidFill>
                  <a:srgbClr val="FF0000"/>
                </a:solidFill>
              </a:rPr>
              <a:t>S</a:t>
            </a:r>
            <a:r>
              <a:rPr lang="en-US" sz="2000" dirty="0"/>
              <a:t>tandard </a:t>
            </a:r>
            <a:r>
              <a:rPr lang="en-US" sz="2000" b="1" dirty="0">
                <a:solidFill>
                  <a:srgbClr val="FF0000"/>
                </a:solidFill>
              </a:rPr>
              <a:t>A</a:t>
            </a:r>
            <a:r>
              <a:rPr lang="en-US" sz="2000" dirty="0"/>
              <a:t>nd </a:t>
            </a:r>
            <a:r>
              <a:rPr lang="en-US" sz="2000" b="1" dirty="0">
                <a:solidFill>
                  <a:srgbClr val="FF0000"/>
                </a:solidFill>
              </a:rPr>
              <a:t>R</a:t>
            </a:r>
            <a:r>
              <a:rPr lang="en-US" sz="2000" dirty="0"/>
              <a:t>ecommended </a:t>
            </a:r>
            <a:r>
              <a:rPr lang="en-US" sz="2000" b="1" dirty="0">
                <a:solidFill>
                  <a:srgbClr val="FF0000"/>
                </a:solidFill>
              </a:rPr>
              <a:t>P</a:t>
            </a:r>
            <a:r>
              <a:rPr lang="en-US" sz="2000" dirty="0"/>
              <a:t>ractice</a:t>
            </a:r>
            <a:r>
              <a:rPr lang="en-US" sz="2000" b="1" dirty="0">
                <a:solidFill>
                  <a:srgbClr val="FF0000"/>
                </a:solidFill>
              </a:rPr>
              <a:t>s</a:t>
            </a:r>
            <a:r>
              <a:rPr lang="en-US" sz="2000" dirty="0"/>
              <a:t>  </a:t>
            </a:r>
            <a:r>
              <a:rPr lang="en-US" sz="2000" dirty="0">
                <a:solidFill>
                  <a:srgbClr val="FF0000"/>
                </a:solidFill>
              </a:rPr>
              <a:t>(SARPs)</a:t>
            </a:r>
            <a:endParaRPr lang="el-GR" sz="2000" dirty="0">
              <a:solidFill>
                <a:srgbClr val="FF0000"/>
              </a:solidFill>
            </a:endParaRPr>
          </a:p>
        </p:txBody>
      </p:sp>
      <p:sp>
        <p:nvSpPr>
          <p:cNvPr id="2053" name="TextBox 4"/>
          <p:cNvSpPr txBox="1">
            <a:spLocks noChangeArrowheads="1"/>
          </p:cNvSpPr>
          <p:nvPr/>
        </p:nvSpPr>
        <p:spPr bwMode="auto">
          <a:xfrm>
            <a:off x="1285852" y="3000372"/>
            <a:ext cx="5594350" cy="400050"/>
          </a:xfrm>
          <a:prstGeom prst="rect">
            <a:avLst/>
          </a:prstGeom>
          <a:noFill/>
          <a:ln w="9525">
            <a:noFill/>
            <a:miter lim="800000"/>
            <a:headEnd/>
            <a:tailEnd/>
          </a:ln>
        </p:spPr>
        <p:txBody>
          <a:bodyPr wrap="none">
            <a:spAutoFit/>
          </a:bodyPr>
          <a:lstStyle/>
          <a:p>
            <a:r>
              <a:rPr lang="en-US" sz="2000" b="1" dirty="0">
                <a:solidFill>
                  <a:srgbClr val="FF0000"/>
                </a:solidFill>
              </a:rPr>
              <a:t>P</a:t>
            </a:r>
            <a:r>
              <a:rPr lang="en-US" sz="2000" dirty="0"/>
              <a:t>rocedures for </a:t>
            </a:r>
            <a:r>
              <a:rPr lang="en-US" sz="2000" b="1" dirty="0">
                <a:solidFill>
                  <a:srgbClr val="FF0000"/>
                </a:solidFill>
              </a:rPr>
              <a:t>A</a:t>
            </a:r>
            <a:r>
              <a:rPr lang="en-US" sz="2000" dirty="0"/>
              <a:t>ir </a:t>
            </a:r>
            <a:r>
              <a:rPr lang="en-US" sz="2000" b="1" dirty="0">
                <a:solidFill>
                  <a:srgbClr val="FF0000"/>
                </a:solidFill>
              </a:rPr>
              <a:t>N</a:t>
            </a:r>
            <a:r>
              <a:rPr lang="en-US" sz="2000" dirty="0"/>
              <a:t>avigation </a:t>
            </a:r>
            <a:r>
              <a:rPr lang="en-US" sz="2000" b="1" dirty="0">
                <a:solidFill>
                  <a:srgbClr val="FF0000"/>
                </a:solidFill>
              </a:rPr>
              <a:t>S</a:t>
            </a:r>
            <a:r>
              <a:rPr lang="en-US" sz="2000" dirty="0"/>
              <a:t>ervices  </a:t>
            </a:r>
            <a:r>
              <a:rPr lang="en-US" sz="2000" dirty="0">
                <a:solidFill>
                  <a:srgbClr val="FF0000"/>
                </a:solidFill>
              </a:rPr>
              <a:t>(PANS)</a:t>
            </a:r>
            <a:endParaRPr lang="el-GR" sz="2000" dirty="0">
              <a:solidFill>
                <a:srgbClr val="FF0000"/>
              </a:solidFill>
            </a:endParaRPr>
          </a:p>
        </p:txBody>
      </p:sp>
      <p:sp>
        <p:nvSpPr>
          <p:cNvPr id="2054" name="TextBox 5"/>
          <p:cNvSpPr txBox="1">
            <a:spLocks noChangeArrowheads="1"/>
          </p:cNvSpPr>
          <p:nvPr/>
        </p:nvSpPr>
        <p:spPr bwMode="auto">
          <a:xfrm>
            <a:off x="2285984" y="3500438"/>
            <a:ext cx="3732213" cy="369888"/>
          </a:xfrm>
          <a:prstGeom prst="rect">
            <a:avLst/>
          </a:prstGeom>
          <a:noFill/>
          <a:ln w="9525">
            <a:noFill/>
            <a:miter lim="800000"/>
            <a:headEnd/>
            <a:tailEnd/>
          </a:ln>
        </p:spPr>
        <p:txBody>
          <a:bodyPr wrap="none">
            <a:spAutoFit/>
          </a:bodyPr>
          <a:lstStyle/>
          <a:p>
            <a:r>
              <a:rPr lang="en-US" dirty="0"/>
              <a:t> Air Traffic Management  </a:t>
            </a:r>
            <a:r>
              <a:rPr lang="en-US" b="1" dirty="0"/>
              <a:t>Doc 4444</a:t>
            </a:r>
            <a:endParaRPr lang="el-GR" b="1" dirty="0"/>
          </a:p>
        </p:txBody>
      </p:sp>
      <p:sp>
        <p:nvSpPr>
          <p:cNvPr id="7" name="Text Box 9"/>
          <p:cNvSpPr txBox="1">
            <a:spLocks noChangeArrowheads="1"/>
          </p:cNvSpPr>
          <p:nvPr/>
        </p:nvSpPr>
        <p:spPr bwMode="auto">
          <a:xfrm>
            <a:off x="1285852" y="4357694"/>
            <a:ext cx="5630863" cy="369887"/>
          </a:xfrm>
          <a:prstGeom prst="rect">
            <a:avLst/>
          </a:prstGeom>
          <a:noFill/>
          <a:ln w="22225">
            <a:noFill/>
            <a:miter lim="800000"/>
            <a:headEnd/>
            <a:tailEnd/>
          </a:ln>
        </p:spPr>
        <p:txBody>
          <a:bodyPr wrap="none">
            <a:spAutoFit/>
          </a:bodyPr>
          <a:lstStyle/>
          <a:p>
            <a:pPr>
              <a:lnSpc>
                <a:spcPct val="90000"/>
              </a:lnSpc>
              <a:spcBef>
                <a:spcPct val="50000"/>
              </a:spcBef>
              <a:buClr>
                <a:schemeClr val="accent2"/>
              </a:buClr>
              <a:buSzPct val="110000"/>
            </a:pPr>
            <a:r>
              <a:rPr lang="en-US" sz="2000" dirty="0"/>
              <a:t>Regional </a:t>
            </a:r>
            <a:r>
              <a:rPr lang="en-US" sz="2000" b="1" dirty="0" err="1">
                <a:solidFill>
                  <a:srgbClr val="FF0000"/>
                </a:solidFill>
              </a:rPr>
              <a:t>SUPP</a:t>
            </a:r>
            <a:r>
              <a:rPr lang="en-US" sz="2000" dirty="0" err="1"/>
              <a:t>lementary</a:t>
            </a:r>
            <a:r>
              <a:rPr lang="en-US" sz="2000" dirty="0"/>
              <a:t> Procedure</a:t>
            </a:r>
            <a:r>
              <a:rPr lang="en-US" sz="2000" b="1" dirty="0">
                <a:solidFill>
                  <a:srgbClr val="FF0000"/>
                </a:solidFill>
              </a:rPr>
              <a:t>s</a:t>
            </a:r>
            <a:r>
              <a:rPr lang="en-US" sz="2000" b="1" dirty="0">
                <a:solidFill>
                  <a:srgbClr val="66FFFF"/>
                </a:solidFill>
              </a:rPr>
              <a:t>  </a:t>
            </a:r>
            <a:r>
              <a:rPr lang="en-US" sz="2000" b="1" dirty="0">
                <a:solidFill>
                  <a:srgbClr val="FF0000"/>
                </a:solidFill>
              </a:rPr>
              <a:t>(</a:t>
            </a:r>
            <a:r>
              <a:rPr lang="en-US" sz="2000" dirty="0">
                <a:solidFill>
                  <a:srgbClr val="FF0000"/>
                </a:solidFill>
              </a:rPr>
              <a:t>SUPPs)</a:t>
            </a:r>
            <a:endParaRPr lang="el-GR" sz="2000" dirty="0">
              <a:solidFill>
                <a:srgbClr val="FF0000"/>
              </a:solidFill>
            </a:endParaRPr>
          </a:p>
        </p:txBody>
      </p:sp>
      <p:sp>
        <p:nvSpPr>
          <p:cNvPr id="2056" name="TextBox 7"/>
          <p:cNvSpPr txBox="1">
            <a:spLocks noChangeArrowheads="1"/>
          </p:cNvSpPr>
          <p:nvPr/>
        </p:nvSpPr>
        <p:spPr bwMode="auto">
          <a:xfrm>
            <a:off x="2285984" y="4786322"/>
            <a:ext cx="5284788" cy="369888"/>
          </a:xfrm>
          <a:prstGeom prst="rect">
            <a:avLst/>
          </a:prstGeom>
          <a:noFill/>
          <a:ln w="9525">
            <a:noFill/>
            <a:miter lim="800000"/>
            <a:headEnd/>
            <a:tailEnd/>
          </a:ln>
        </p:spPr>
        <p:txBody>
          <a:bodyPr wrap="none">
            <a:spAutoFit/>
          </a:bodyPr>
          <a:lstStyle/>
          <a:p>
            <a:r>
              <a:rPr lang="en-US" dirty="0"/>
              <a:t>Rules of the Air and Air Traffic Services  </a:t>
            </a:r>
            <a:r>
              <a:rPr lang="en-US" b="1" dirty="0"/>
              <a:t>Doc 7030</a:t>
            </a:r>
            <a:endParaRPr lang="el-GR" b="1" dirty="0"/>
          </a:p>
        </p:txBody>
      </p:sp>
      <p:sp>
        <p:nvSpPr>
          <p:cNvPr id="9" name="TextBox 8"/>
          <p:cNvSpPr txBox="1"/>
          <p:nvPr/>
        </p:nvSpPr>
        <p:spPr>
          <a:xfrm>
            <a:off x="1357290" y="5643578"/>
            <a:ext cx="4262705" cy="369332"/>
          </a:xfrm>
          <a:prstGeom prst="rect">
            <a:avLst/>
          </a:prstGeom>
          <a:noFill/>
        </p:spPr>
        <p:txBody>
          <a:bodyPr wrap="none" rtlCol="0">
            <a:spAutoFit/>
          </a:bodyPr>
          <a:lstStyle/>
          <a:p>
            <a:r>
              <a:rPr lang="en-US" dirty="0" smtClean="0">
                <a:solidFill>
                  <a:srgbClr val="FF0000"/>
                </a:solidFill>
              </a:rPr>
              <a:t>Guidance </a:t>
            </a:r>
            <a:r>
              <a:rPr lang="en-US" dirty="0" err="1" smtClean="0">
                <a:solidFill>
                  <a:srgbClr val="FF0000"/>
                </a:solidFill>
              </a:rPr>
              <a:t>Meterial</a:t>
            </a:r>
            <a:r>
              <a:rPr lang="en-US" dirty="0" smtClean="0">
                <a:solidFill>
                  <a:srgbClr val="FF0000"/>
                </a:solidFill>
              </a:rPr>
              <a:t> </a:t>
            </a:r>
            <a:r>
              <a:rPr lang="en-US" dirty="0" smtClean="0"/>
              <a:t>(Manuals, circulars..</a:t>
            </a:r>
            <a:r>
              <a:rPr lang="el-GR" dirty="0" smtClean="0"/>
              <a:t>)</a:t>
            </a:r>
            <a:endParaRPr lang="el-GR" dirty="0"/>
          </a:p>
        </p:txBody>
      </p:sp>
      <p:sp>
        <p:nvSpPr>
          <p:cNvPr id="10" name="TextBox 9"/>
          <p:cNvSpPr txBox="1"/>
          <p:nvPr/>
        </p:nvSpPr>
        <p:spPr>
          <a:xfrm>
            <a:off x="3071802" y="500042"/>
            <a:ext cx="2428870" cy="369332"/>
          </a:xfrm>
          <a:prstGeom prst="rect">
            <a:avLst/>
          </a:prstGeom>
          <a:noFill/>
        </p:spPr>
        <p:txBody>
          <a:bodyPr wrap="none" rtlCol="0">
            <a:spAutoFit/>
          </a:bodyPr>
          <a:lstStyle/>
          <a:p>
            <a:r>
              <a:rPr lang="en-US" dirty="0" smtClean="0">
                <a:ln w="18415" cmpd="sng">
                  <a:solidFill>
                    <a:srgbClr val="FF0000"/>
                  </a:solidFill>
                  <a:prstDash val="solid"/>
                </a:ln>
                <a:solidFill>
                  <a:srgbClr val="0070C0"/>
                </a:solidFill>
                <a:effectLst>
                  <a:outerShdw blurRad="63500" dir="3600000" algn="tl" rotWithShape="0">
                    <a:srgbClr val="000000">
                      <a:alpha val="70000"/>
                    </a:srgbClr>
                  </a:outerShdw>
                </a:effectLst>
              </a:rPr>
              <a:t>ICAO Documentation </a:t>
            </a:r>
            <a:endParaRPr lang="el-GR" dirty="0">
              <a:ln w="18415" cmpd="sng">
                <a:solidFill>
                  <a:srgbClr val="FF0000"/>
                </a:solidFill>
                <a:prstDash val="solid"/>
              </a:ln>
              <a:solidFill>
                <a:srgbClr val="0070C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2357430"/>
            <a:ext cx="6552115" cy="369332"/>
          </a:xfrm>
          <a:prstGeom prst="rect">
            <a:avLst/>
          </a:prstGeom>
          <a:noFill/>
        </p:spPr>
        <p:txBody>
          <a:bodyPr wrap="square" rtlCol="0">
            <a:spAutoFit/>
          </a:bodyPr>
          <a:lstStyle/>
          <a:p>
            <a:r>
              <a:rPr lang="el-GR" dirty="0" smtClean="0"/>
              <a:t>Σχετικό ύψος – </a:t>
            </a:r>
            <a:r>
              <a:rPr lang="en-US" b="1" dirty="0" smtClean="0"/>
              <a:t>Height</a:t>
            </a:r>
            <a:r>
              <a:rPr lang="en-US" dirty="0" smtClean="0"/>
              <a:t> </a:t>
            </a:r>
            <a:r>
              <a:rPr lang="en-US" dirty="0" smtClean="0">
                <a:sym typeface="Wingdings" pitchFamily="2" charset="2"/>
              </a:rPr>
              <a:t></a:t>
            </a:r>
            <a:r>
              <a:rPr lang="en-US" i="1" dirty="0" smtClean="0">
                <a:sym typeface="Wingdings" pitchFamily="2" charset="2"/>
              </a:rPr>
              <a:t>feet (ft)              (</a:t>
            </a:r>
            <a:r>
              <a:rPr lang="el-GR" i="1" dirty="0" smtClean="0">
                <a:sym typeface="Wingdings" pitchFamily="2" charset="2"/>
              </a:rPr>
              <a:t>με αναφορά το </a:t>
            </a:r>
            <a:r>
              <a:rPr lang="en-US" i="1" dirty="0" smtClean="0">
                <a:sym typeface="Wingdings" pitchFamily="2" charset="2"/>
              </a:rPr>
              <a:t>QFE)</a:t>
            </a:r>
            <a:endParaRPr lang="el-GR" dirty="0"/>
          </a:p>
        </p:txBody>
      </p:sp>
      <p:sp>
        <p:nvSpPr>
          <p:cNvPr id="3" name="TextBox 2"/>
          <p:cNvSpPr txBox="1"/>
          <p:nvPr/>
        </p:nvSpPr>
        <p:spPr>
          <a:xfrm>
            <a:off x="714348" y="2000240"/>
            <a:ext cx="6665158" cy="369332"/>
          </a:xfrm>
          <a:prstGeom prst="rect">
            <a:avLst/>
          </a:prstGeom>
          <a:noFill/>
        </p:spPr>
        <p:txBody>
          <a:bodyPr wrap="none" rtlCol="0">
            <a:spAutoFit/>
          </a:bodyPr>
          <a:lstStyle/>
          <a:p>
            <a:r>
              <a:rPr lang="el-GR" dirty="0" smtClean="0"/>
              <a:t>Απόλυτο ύψος – </a:t>
            </a:r>
            <a:r>
              <a:rPr lang="en-US" b="1" dirty="0" smtClean="0"/>
              <a:t>Altitude</a:t>
            </a:r>
            <a:r>
              <a:rPr lang="en-US" dirty="0" smtClean="0"/>
              <a:t> </a:t>
            </a:r>
            <a:r>
              <a:rPr lang="en-US" dirty="0" smtClean="0">
                <a:sym typeface="Wingdings" pitchFamily="2" charset="2"/>
              </a:rPr>
              <a:t> </a:t>
            </a:r>
            <a:r>
              <a:rPr lang="en-US" i="1" dirty="0" smtClean="0">
                <a:sym typeface="Wingdings" pitchFamily="2" charset="2"/>
              </a:rPr>
              <a:t>feet (ft)</a:t>
            </a:r>
            <a:r>
              <a:rPr lang="el-GR" i="1" dirty="0" smtClean="0">
                <a:sym typeface="Wingdings" pitchFamily="2" charset="2"/>
              </a:rPr>
              <a:t>         (με αναφορά το </a:t>
            </a:r>
            <a:r>
              <a:rPr lang="en-US" i="1" dirty="0" smtClean="0">
                <a:sym typeface="Wingdings" pitchFamily="2" charset="2"/>
              </a:rPr>
              <a:t>QNH)</a:t>
            </a:r>
            <a:endParaRPr lang="el-GR" i="1" dirty="0"/>
          </a:p>
        </p:txBody>
      </p:sp>
      <p:sp>
        <p:nvSpPr>
          <p:cNvPr id="4" name="TextBox 3"/>
          <p:cNvSpPr txBox="1"/>
          <p:nvPr/>
        </p:nvSpPr>
        <p:spPr>
          <a:xfrm>
            <a:off x="714348" y="2714620"/>
            <a:ext cx="7428572" cy="369332"/>
          </a:xfrm>
          <a:prstGeom prst="rect">
            <a:avLst/>
          </a:prstGeom>
          <a:noFill/>
        </p:spPr>
        <p:txBody>
          <a:bodyPr wrap="none" rtlCol="0">
            <a:spAutoFit/>
          </a:bodyPr>
          <a:lstStyle/>
          <a:p>
            <a:r>
              <a:rPr lang="el-GR" dirty="0" smtClean="0"/>
              <a:t>Επίπεδο Πτήσης – </a:t>
            </a:r>
            <a:r>
              <a:rPr lang="en-US" b="1" dirty="0" smtClean="0"/>
              <a:t>Flight Level </a:t>
            </a:r>
            <a:r>
              <a:rPr lang="en-US" dirty="0" smtClean="0"/>
              <a:t>(FL)          (</a:t>
            </a:r>
            <a:r>
              <a:rPr lang="el-GR" i="1" dirty="0" smtClean="0">
                <a:sym typeface="Wingdings" pitchFamily="2" charset="2"/>
              </a:rPr>
              <a:t>με αναφορά τα </a:t>
            </a:r>
            <a:r>
              <a:rPr lang="en-US" i="1" dirty="0" smtClean="0">
                <a:sym typeface="Wingdings" pitchFamily="2" charset="2"/>
              </a:rPr>
              <a:t>1013,2 HP) </a:t>
            </a:r>
            <a:endParaRPr lang="el-GR" dirty="0"/>
          </a:p>
        </p:txBody>
      </p:sp>
      <p:sp>
        <p:nvSpPr>
          <p:cNvPr id="5" name="TextBox 4"/>
          <p:cNvSpPr txBox="1"/>
          <p:nvPr/>
        </p:nvSpPr>
        <p:spPr>
          <a:xfrm>
            <a:off x="785786" y="1643050"/>
            <a:ext cx="853119" cy="369332"/>
          </a:xfrm>
          <a:prstGeom prst="rect">
            <a:avLst/>
          </a:prstGeom>
          <a:noFill/>
        </p:spPr>
        <p:txBody>
          <a:bodyPr wrap="none" rtlCol="0">
            <a:spAutoFit/>
          </a:bodyPr>
          <a:lstStyle/>
          <a:p>
            <a:r>
              <a:rPr lang="en-US" i="1" u="sng" dirty="0" smtClean="0"/>
              <a:t>Y</a:t>
            </a:r>
            <a:r>
              <a:rPr lang="el-GR" i="1" u="sng" dirty="0" smtClean="0"/>
              <a:t>ΨΟΣ</a:t>
            </a:r>
            <a:endParaRPr lang="el-GR" i="1" u="sng" dirty="0"/>
          </a:p>
        </p:txBody>
      </p:sp>
      <p:sp>
        <p:nvSpPr>
          <p:cNvPr id="6" name="TextBox 5"/>
          <p:cNvSpPr txBox="1"/>
          <p:nvPr/>
        </p:nvSpPr>
        <p:spPr>
          <a:xfrm>
            <a:off x="857224" y="3214686"/>
            <a:ext cx="1355884" cy="369332"/>
          </a:xfrm>
          <a:prstGeom prst="rect">
            <a:avLst/>
          </a:prstGeom>
          <a:noFill/>
        </p:spPr>
        <p:txBody>
          <a:bodyPr wrap="none" rtlCol="0">
            <a:spAutoFit/>
          </a:bodyPr>
          <a:lstStyle/>
          <a:p>
            <a:r>
              <a:rPr lang="el-GR" i="1" u="sng" dirty="0" smtClean="0"/>
              <a:t>ΤΑΧΥΤΗΤΑ</a:t>
            </a:r>
            <a:endParaRPr lang="el-GR" i="1" u="sng" dirty="0"/>
          </a:p>
        </p:txBody>
      </p:sp>
      <p:sp>
        <p:nvSpPr>
          <p:cNvPr id="7" name="TextBox 6"/>
          <p:cNvSpPr txBox="1"/>
          <p:nvPr/>
        </p:nvSpPr>
        <p:spPr>
          <a:xfrm>
            <a:off x="785786" y="3643314"/>
            <a:ext cx="2463175" cy="369332"/>
          </a:xfrm>
          <a:prstGeom prst="rect">
            <a:avLst/>
          </a:prstGeom>
          <a:noFill/>
        </p:spPr>
        <p:txBody>
          <a:bodyPr wrap="none" rtlCol="0">
            <a:spAutoFit/>
          </a:bodyPr>
          <a:lstStyle/>
          <a:p>
            <a:r>
              <a:rPr lang="en-US" dirty="0" smtClean="0"/>
              <a:t>True Air Speed – </a:t>
            </a:r>
            <a:r>
              <a:rPr lang="en-US" b="1" dirty="0" smtClean="0"/>
              <a:t>TAS</a:t>
            </a:r>
            <a:endParaRPr lang="el-GR" b="1" dirty="0"/>
          </a:p>
        </p:txBody>
      </p:sp>
      <p:sp>
        <p:nvSpPr>
          <p:cNvPr id="8" name="TextBox 7"/>
          <p:cNvSpPr txBox="1"/>
          <p:nvPr/>
        </p:nvSpPr>
        <p:spPr>
          <a:xfrm>
            <a:off x="785786" y="4059800"/>
            <a:ext cx="2762359" cy="369332"/>
          </a:xfrm>
          <a:prstGeom prst="rect">
            <a:avLst/>
          </a:prstGeom>
          <a:noFill/>
        </p:spPr>
        <p:txBody>
          <a:bodyPr wrap="none" rtlCol="0">
            <a:spAutoFit/>
          </a:bodyPr>
          <a:lstStyle/>
          <a:p>
            <a:r>
              <a:rPr lang="en-US" dirty="0" smtClean="0"/>
              <a:t>Indicated Air Speed - </a:t>
            </a:r>
            <a:r>
              <a:rPr lang="en-US" b="1" dirty="0" smtClean="0"/>
              <a:t>IAS</a:t>
            </a:r>
            <a:endParaRPr lang="el-GR" b="1" dirty="0"/>
          </a:p>
        </p:txBody>
      </p:sp>
      <p:sp>
        <p:nvSpPr>
          <p:cNvPr id="9" name="TextBox 8"/>
          <p:cNvSpPr txBox="1"/>
          <p:nvPr/>
        </p:nvSpPr>
        <p:spPr>
          <a:xfrm>
            <a:off x="785786" y="4429132"/>
            <a:ext cx="2223686" cy="369332"/>
          </a:xfrm>
          <a:prstGeom prst="rect">
            <a:avLst/>
          </a:prstGeom>
          <a:noFill/>
        </p:spPr>
        <p:txBody>
          <a:bodyPr wrap="none" rtlCol="0">
            <a:spAutoFit/>
          </a:bodyPr>
          <a:lstStyle/>
          <a:p>
            <a:r>
              <a:rPr lang="en-US" dirty="0" smtClean="0"/>
              <a:t>Ground Speed - </a:t>
            </a:r>
            <a:r>
              <a:rPr lang="en-US" b="1" dirty="0" smtClean="0"/>
              <a:t>GS</a:t>
            </a:r>
            <a:endParaRPr lang="el-GR" b="1" dirty="0"/>
          </a:p>
        </p:txBody>
      </p:sp>
      <p:sp>
        <p:nvSpPr>
          <p:cNvPr id="10" name="TextBox 9"/>
          <p:cNvSpPr txBox="1"/>
          <p:nvPr/>
        </p:nvSpPr>
        <p:spPr>
          <a:xfrm>
            <a:off x="4357686" y="3929066"/>
            <a:ext cx="2666114" cy="646331"/>
          </a:xfrm>
          <a:prstGeom prst="rect">
            <a:avLst/>
          </a:prstGeom>
          <a:noFill/>
        </p:spPr>
        <p:txBody>
          <a:bodyPr wrap="none" rtlCol="0">
            <a:spAutoFit/>
          </a:bodyPr>
          <a:lstStyle/>
          <a:p>
            <a:r>
              <a:rPr lang="el-GR" i="1" dirty="0" smtClean="0">
                <a:sym typeface="Wingdings" pitchFamily="2" charset="2"/>
              </a:rPr>
              <a:t> </a:t>
            </a:r>
            <a:r>
              <a:rPr lang="en-US" i="1" dirty="0" smtClean="0">
                <a:sym typeface="Wingdings" pitchFamily="2" charset="2"/>
              </a:rPr>
              <a:t>Kt </a:t>
            </a:r>
            <a:r>
              <a:rPr lang="en-US" i="1" dirty="0" smtClean="0"/>
              <a:t>(Knot) = NM/Hour</a:t>
            </a:r>
          </a:p>
          <a:p>
            <a:r>
              <a:rPr lang="el-GR" i="1" dirty="0" smtClean="0"/>
              <a:t>              </a:t>
            </a:r>
            <a:r>
              <a:rPr lang="en-US" i="1" dirty="0" smtClean="0"/>
              <a:t>1</a:t>
            </a:r>
            <a:r>
              <a:rPr lang="el-GR" i="1" dirty="0" smtClean="0"/>
              <a:t> </a:t>
            </a:r>
            <a:r>
              <a:rPr lang="en-US" i="1" dirty="0" smtClean="0"/>
              <a:t>NM= 1852  m</a:t>
            </a:r>
            <a:endParaRPr lang="el-GR" i="1" dirty="0"/>
          </a:p>
        </p:txBody>
      </p:sp>
      <p:sp>
        <p:nvSpPr>
          <p:cNvPr id="12" name="TextBox 11"/>
          <p:cNvSpPr txBox="1"/>
          <p:nvPr/>
        </p:nvSpPr>
        <p:spPr>
          <a:xfrm>
            <a:off x="642910" y="785794"/>
            <a:ext cx="8175380" cy="369332"/>
          </a:xfrm>
          <a:prstGeom prst="rect">
            <a:avLst/>
          </a:prstGeom>
          <a:noFill/>
        </p:spPr>
        <p:txBody>
          <a:bodyPr wrap="none" rtlCol="0">
            <a:spAutoFit/>
          </a:bodyPr>
          <a:lstStyle/>
          <a:p>
            <a:r>
              <a:rPr lang="el-GR" dirty="0" smtClean="0"/>
              <a:t>Βαρομετρική Πίεση στην επιφάνεια της θάλασσας = </a:t>
            </a:r>
            <a:r>
              <a:rPr lang="en-US" b="1" dirty="0" smtClean="0"/>
              <a:t>QNH </a:t>
            </a:r>
            <a:r>
              <a:rPr lang="en-US" dirty="0" smtClean="0">
                <a:sym typeface="Wingdings" pitchFamily="2" charset="2"/>
              </a:rPr>
              <a:t></a:t>
            </a:r>
            <a:r>
              <a:rPr lang="en-US" i="1" dirty="0" err="1" smtClean="0">
                <a:sym typeface="Wingdings" pitchFamily="2" charset="2"/>
              </a:rPr>
              <a:t>hectoPascals</a:t>
            </a:r>
            <a:r>
              <a:rPr lang="en-US" i="1" dirty="0" smtClean="0">
                <a:sym typeface="Wingdings" pitchFamily="2" charset="2"/>
              </a:rPr>
              <a:t> (</a:t>
            </a:r>
            <a:r>
              <a:rPr lang="en-US" i="1" dirty="0" err="1" smtClean="0">
                <a:sym typeface="Wingdings" pitchFamily="2" charset="2"/>
              </a:rPr>
              <a:t>hP</a:t>
            </a:r>
            <a:r>
              <a:rPr lang="en-US" i="1" dirty="0" smtClean="0">
                <a:sym typeface="Wingdings" pitchFamily="2" charset="2"/>
              </a:rPr>
              <a:t>)</a:t>
            </a:r>
            <a:endParaRPr lang="el-GR" i="1" dirty="0"/>
          </a:p>
        </p:txBody>
      </p:sp>
      <p:sp>
        <p:nvSpPr>
          <p:cNvPr id="13" name="TextBox 12"/>
          <p:cNvSpPr txBox="1"/>
          <p:nvPr/>
        </p:nvSpPr>
        <p:spPr>
          <a:xfrm>
            <a:off x="642910" y="1214422"/>
            <a:ext cx="8007192" cy="369332"/>
          </a:xfrm>
          <a:prstGeom prst="rect">
            <a:avLst/>
          </a:prstGeom>
          <a:noFill/>
        </p:spPr>
        <p:txBody>
          <a:bodyPr wrap="none" rtlCol="0">
            <a:spAutoFit/>
          </a:bodyPr>
          <a:lstStyle/>
          <a:p>
            <a:r>
              <a:rPr lang="el-GR" dirty="0" smtClean="0"/>
              <a:t>Βαρομετρική Πίεση στην επιφάνεια του σταθμού= </a:t>
            </a:r>
            <a:r>
              <a:rPr lang="en-US" b="1" dirty="0" smtClean="0"/>
              <a:t>QFE </a:t>
            </a:r>
            <a:r>
              <a:rPr lang="en-US" dirty="0" smtClean="0">
                <a:sym typeface="Wingdings" pitchFamily="2" charset="2"/>
              </a:rPr>
              <a:t></a:t>
            </a:r>
            <a:r>
              <a:rPr lang="en-US" i="1" dirty="0" err="1" smtClean="0">
                <a:sym typeface="Wingdings" pitchFamily="2" charset="2"/>
              </a:rPr>
              <a:t>hectoPascals</a:t>
            </a:r>
            <a:r>
              <a:rPr lang="en-US" i="1" dirty="0" smtClean="0">
                <a:sym typeface="Wingdings" pitchFamily="2" charset="2"/>
              </a:rPr>
              <a:t> (</a:t>
            </a:r>
            <a:r>
              <a:rPr lang="en-US" i="1" dirty="0" err="1" smtClean="0">
                <a:sym typeface="Wingdings" pitchFamily="2" charset="2"/>
              </a:rPr>
              <a:t>hP</a:t>
            </a:r>
            <a:r>
              <a:rPr lang="en-US" i="1" dirty="0" smtClean="0">
                <a:sym typeface="Wingdings" pitchFamily="2" charset="2"/>
              </a:rPr>
              <a:t>)</a:t>
            </a:r>
            <a:endParaRPr lang="el-GR" i="1" dirty="0"/>
          </a:p>
        </p:txBody>
      </p:sp>
      <p:sp>
        <p:nvSpPr>
          <p:cNvPr id="14" name="Right Brace 13"/>
          <p:cNvSpPr/>
          <p:nvPr/>
        </p:nvSpPr>
        <p:spPr>
          <a:xfrm>
            <a:off x="3714744" y="3714752"/>
            <a:ext cx="428628" cy="1000132"/>
          </a:xfrm>
          <a:prstGeom prst="rightBrace">
            <a:avLst>
              <a:gd name="adj1" fmla="val 8333"/>
              <a:gd name="adj2" fmla="val 455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b="1" dirty="0"/>
          </a:p>
        </p:txBody>
      </p:sp>
      <p:sp>
        <p:nvSpPr>
          <p:cNvPr id="15" name="TextBox 14"/>
          <p:cNvSpPr txBox="1"/>
          <p:nvPr/>
        </p:nvSpPr>
        <p:spPr>
          <a:xfrm>
            <a:off x="1857356" y="357166"/>
            <a:ext cx="5736892" cy="369332"/>
          </a:xfrm>
          <a:prstGeom prst="rect">
            <a:avLst/>
          </a:prstGeom>
          <a:noFill/>
        </p:spPr>
        <p:txBody>
          <a:bodyPr wrap="none" rtlCol="0">
            <a:spAutoFit/>
          </a:bodyPr>
          <a:lstStyle/>
          <a:p>
            <a:r>
              <a:rPr lang="el-GR" b="1" u="sng" dirty="0" smtClean="0"/>
              <a:t>Μεγέθη που χρησιμοποιούνται στην Αεροναυτιλία </a:t>
            </a:r>
            <a:endParaRPr lang="el-GR" b="1" u="sng" dirty="0"/>
          </a:p>
        </p:txBody>
      </p:sp>
      <p:sp>
        <p:nvSpPr>
          <p:cNvPr id="16" name="TextBox 15"/>
          <p:cNvSpPr txBox="1"/>
          <p:nvPr/>
        </p:nvSpPr>
        <p:spPr>
          <a:xfrm>
            <a:off x="2357422" y="1643050"/>
            <a:ext cx="1729961" cy="369332"/>
          </a:xfrm>
          <a:prstGeom prst="rect">
            <a:avLst/>
          </a:prstGeom>
          <a:noFill/>
        </p:spPr>
        <p:txBody>
          <a:bodyPr wrap="none" rtlCol="0">
            <a:spAutoFit/>
          </a:bodyPr>
          <a:lstStyle/>
          <a:p>
            <a:r>
              <a:rPr lang="en-US" dirty="0" smtClean="0"/>
              <a:t>1 ft = 0,3048 m</a:t>
            </a:r>
            <a:endParaRPr lang="el-GR" dirty="0"/>
          </a:p>
        </p:txBody>
      </p:sp>
      <p:sp>
        <p:nvSpPr>
          <p:cNvPr id="17" name="TextBox 16"/>
          <p:cNvSpPr txBox="1"/>
          <p:nvPr/>
        </p:nvSpPr>
        <p:spPr>
          <a:xfrm>
            <a:off x="500034" y="4857760"/>
            <a:ext cx="8501090" cy="1754326"/>
          </a:xfrm>
          <a:prstGeom prst="rect">
            <a:avLst/>
          </a:prstGeom>
          <a:noFill/>
        </p:spPr>
        <p:txBody>
          <a:bodyPr wrap="square" rtlCol="0">
            <a:spAutoFit/>
          </a:bodyPr>
          <a:lstStyle/>
          <a:p>
            <a:r>
              <a:rPr lang="el-GR" dirty="0" smtClean="0"/>
              <a:t>Πορεία (</a:t>
            </a:r>
            <a:r>
              <a:rPr lang="el-GR" b="1" dirty="0" err="1" smtClean="0"/>
              <a:t>Heading</a:t>
            </a:r>
            <a:r>
              <a:rPr lang="el-GR" dirty="0" smtClean="0"/>
              <a:t>). Η διεύθυνση προς την οποία δείχνει ο διαμήκης άξονας του αεροσκάφους, εκφραζόμενη συνήθως σε μοίρες από το Βορρά (αληθή, μαγνητικό..)</a:t>
            </a:r>
          </a:p>
          <a:p>
            <a:r>
              <a:rPr lang="el-GR" dirty="0" smtClean="0"/>
              <a:t>Ίχνος (</a:t>
            </a:r>
            <a:r>
              <a:rPr lang="el-GR" b="1" dirty="0" err="1" smtClean="0"/>
              <a:t>Trac</a:t>
            </a:r>
            <a:r>
              <a:rPr lang="el-GR" dirty="0" err="1" smtClean="0"/>
              <a:t>k</a:t>
            </a:r>
            <a:r>
              <a:rPr lang="el-GR" dirty="0" smtClean="0"/>
              <a:t>). Η προβολή της τροχιάς αεροσκάφους</a:t>
            </a:r>
            <a:r>
              <a:rPr lang="en-US" dirty="0" smtClean="0"/>
              <a:t> </a:t>
            </a:r>
            <a:r>
              <a:rPr lang="el-GR" dirty="0" smtClean="0"/>
              <a:t>επί της επιφανείας της</a:t>
            </a:r>
            <a:r>
              <a:rPr lang="en-US" dirty="0" smtClean="0"/>
              <a:t> </a:t>
            </a:r>
            <a:r>
              <a:rPr lang="el-GR" dirty="0" smtClean="0"/>
              <a:t>γης, που η διεύθυνση της τροχιάς σε οποιοδήποτε σημείο εκφράζεται κανονικά σε</a:t>
            </a:r>
            <a:r>
              <a:rPr lang="en-US" dirty="0" smtClean="0"/>
              <a:t> </a:t>
            </a:r>
            <a:r>
              <a:rPr lang="el-GR" dirty="0" smtClean="0"/>
              <a:t>μοίρες από το Βορρά (αληθή, μαγνητικό,..</a:t>
            </a:r>
            <a:r>
              <a:rPr lang="en-US" dirty="0" smtClean="0"/>
              <a:t>) </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2214546" y="571480"/>
            <a:ext cx="4471289" cy="369332"/>
          </a:xfrm>
          <a:prstGeom prst="rect">
            <a:avLst/>
          </a:prstGeom>
          <a:solidFill>
            <a:schemeClr val="accent1">
              <a:lumMod val="60000"/>
              <a:lumOff val="40000"/>
            </a:schemeClr>
          </a:solidFill>
          <a:ln w="9525">
            <a:solidFill>
              <a:schemeClr val="tx2"/>
            </a:solidFill>
            <a:miter lim="800000"/>
            <a:headEnd/>
            <a:tailEnd/>
          </a:ln>
          <a:effectLst>
            <a:outerShdw blurRad="50800" dist="38100" dir="5400000" algn="t" rotWithShape="0">
              <a:prstClr val="black">
                <a:alpha val="40000"/>
              </a:prstClr>
            </a:outerShdw>
          </a:effectLst>
        </p:spPr>
        <p:txBody>
          <a:bodyPr wrap="none">
            <a:spAutoFit/>
          </a:bodyPr>
          <a:lstStyle/>
          <a:p>
            <a:r>
              <a:rPr lang="el-GR" b="1" dirty="0">
                <a:ln w="12700">
                  <a:solidFill>
                    <a:schemeClr val="accent1">
                      <a:lumMod val="60000"/>
                      <a:lumOff val="40000"/>
                    </a:schemeClr>
                  </a:solidFill>
                  <a:prstDash val="solid"/>
                </a:ln>
                <a:solidFill>
                  <a:schemeClr val="tx2">
                    <a:lumMod val="75000"/>
                  </a:schemeClr>
                </a:solidFill>
                <a:effectLst>
                  <a:outerShdw blurRad="41275" dist="20320" dir="1800000" algn="tl" rotWithShape="0">
                    <a:srgbClr val="000000">
                      <a:alpha val="40000"/>
                    </a:srgbClr>
                  </a:outerShdw>
                </a:effectLst>
              </a:rPr>
              <a:t>ΥΠΗΡΕΣΙΕΣ ΕΝΑΕΡΙΑΣ ΚΥΚΛΟΦΟΡΙΑΣ</a:t>
            </a:r>
          </a:p>
        </p:txBody>
      </p:sp>
      <p:sp>
        <p:nvSpPr>
          <p:cNvPr id="3075" name="TextBox 4"/>
          <p:cNvSpPr txBox="1">
            <a:spLocks noChangeArrowheads="1"/>
          </p:cNvSpPr>
          <p:nvPr/>
        </p:nvSpPr>
        <p:spPr bwMode="auto">
          <a:xfrm>
            <a:off x="928662" y="1214422"/>
            <a:ext cx="3938386" cy="369332"/>
          </a:xfrm>
          <a:prstGeom prst="rect">
            <a:avLst/>
          </a:prstGeom>
          <a:noFill/>
          <a:ln w="9525">
            <a:noFill/>
            <a:miter lim="800000"/>
            <a:headEnd/>
            <a:tailEnd/>
          </a:ln>
        </p:spPr>
        <p:txBody>
          <a:bodyPr wrap="none">
            <a:spAutoFit/>
          </a:bodyPr>
          <a:lstStyle/>
          <a:p>
            <a:r>
              <a:rPr lang="el-GR" b="1" dirty="0"/>
              <a:t>Καθορισμός αρμόδιας υπηρεσίας </a:t>
            </a:r>
          </a:p>
        </p:txBody>
      </p:sp>
      <p:sp>
        <p:nvSpPr>
          <p:cNvPr id="3076" name="TextBox 5"/>
          <p:cNvSpPr txBox="1">
            <a:spLocks noChangeArrowheads="1"/>
          </p:cNvSpPr>
          <p:nvPr/>
        </p:nvSpPr>
        <p:spPr bwMode="auto">
          <a:xfrm>
            <a:off x="5572132" y="1928802"/>
            <a:ext cx="1015343" cy="369332"/>
          </a:xfrm>
          <a:prstGeom prst="rect">
            <a:avLst/>
          </a:prstGeom>
          <a:noFill/>
          <a:ln w="9525">
            <a:noFill/>
            <a:miter lim="800000"/>
            <a:headEnd/>
            <a:tailEnd/>
          </a:ln>
        </p:spPr>
        <p:txBody>
          <a:bodyPr wrap="none">
            <a:spAutoFit/>
          </a:bodyPr>
          <a:lstStyle/>
          <a:p>
            <a:r>
              <a:rPr lang="el-GR" b="1" dirty="0" smtClean="0">
                <a:ln w="12700">
                  <a:solidFill>
                    <a:schemeClr val="tx2">
                      <a:satMod val="155000"/>
                    </a:schemeClr>
                  </a:solidFill>
                  <a:prstDash val="solid"/>
                </a:ln>
                <a:effectLst>
                  <a:outerShdw blurRad="41275" dist="20320" dir="1800000" algn="tl" rotWithShape="0">
                    <a:srgbClr val="000000">
                      <a:alpha val="40000"/>
                    </a:srgbClr>
                  </a:outerShdw>
                </a:effectLst>
              </a:rPr>
              <a:t>Σκοπός</a:t>
            </a:r>
            <a:endParaRPr lang="el-GR"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077" name="TextBox 6"/>
          <p:cNvSpPr txBox="1">
            <a:spLocks noChangeArrowheads="1"/>
          </p:cNvSpPr>
          <p:nvPr/>
        </p:nvSpPr>
        <p:spPr bwMode="auto">
          <a:xfrm>
            <a:off x="428596" y="2500307"/>
            <a:ext cx="8439150" cy="369331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l-GR" b="1" dirty="0"/>
              <a:t>Α)   Αποφυγή </a:t>
            </a:r>
            <a:r>
              <a:rPr lang="el-GR" b="1" dirty="0" smtClean="0"/>
              <a:t>συγκρούσεων </a:t>
            </a:r>
            <a:r>
              <a:rPr lang="el-GR" b="1" dirty="0"/>
              <a:t>μεταξύ </a:t>
            </a:r>
            <a:r>
              <a:rPr lang="el-GR" b="1" dirty="0" smtClean="0"/>
              <a:t>αεροσκαφών</a:t>
            </a:r>
            <a:endParaRPr lang="en-US" b="1" dirty="0" smtClean="0"/>
          </a:p>
          <a:p>
            <a:pPr algn="just"/>
            <a:endParaRPr lang="el-GR" b="1" dirty="0"/>
          </a:p>
          <a:p>
            <a:pPr algn="just"/>
            <a:r>
              <a:rPr lang="el-GR" b="1" dirty="0"/>
              <a:t>Β)   Αποφυγή συγκρούσεων μεταξύ αεροσκαφών στο πεδίο </a:t>
            </a:r>
            <a:r>
              <a:rPr lang="el-GR" b="1" dirty="0" smtClean="0"/>
              <a:t>ελιγμών </a:t>
            </a:r>
            <a:r>
              <a:rPr lang="el-GR" b="1" dirty="0"/>
              <a:t>και </a:t>
            </a:r>
          </a:p>
          <a:p>
            <a:pPr algn="just"/>
            <a:r>
              <a:rPr lang="el-GR" b="1" dirty="0"/>
              <a:t>εμποδίων  στην περιοχή </a:t>
            </a:r>
            <a:r>
              <a:rPr lang="el-GR" b="1" dirty="0" smtClean="0"/>
              <a:t>αυτή</a:t>
            </a:r>
            <a:endParaRPr lang="en-US" b="1" dirty="0" smtClean="0"/>
          </a:p>
          <a:p>
            <a:pPr algn="just"/>
            <a:endParaRPr lang="el-GR" b="1" dirty="0"/>
          </a:p>
          <a:p>
            <a:pPr algn="just"/>
            <a:r>
              <a:rPr lang="el-GR" b="1" dirty="0"/>
              <a:t>Γ)   Επιτάχυνση και διατήρηση της ομαλής ροής στην </a:t>
            </a:r>
            <a:r>
              <a:rPr lang="el-GR" b="1" dirty="0" smtClean="0"/>
              <a:t>κυκλοφορία</a:t>
            </a:r>
            <a:endParaRPr lang="en-US" b="1" dirty="0" smtClean="0"/>
          </a:p>
          <a:p>
            <a:pPr algn="just"/>
            <a:endParaRPr lang="en-US" b="1" dirty="0" smtClean="0"/>
          </a:p>
          <a:p>
            <a:pPr algn="just"/>
            <a:r>
              <a:rPr lang="el-GR" b="1" dirty="0" smtClean="0"/>
              <a:t>Δ</a:t>
            </a:r>
            <a:r>
              <a:rPr lang="el-GR" b="1" dirty="0"/>
              <a:t>)  </a:t>
            </a:r>
            <a:r>
              <a:rPr lang="el-GR" b="1" dirty="0" smtClean="0"/>
              <a:t>Παροχή </a:t>
            </a:r>
            <a:r>
              <a:rPr lang="el-GR" b="1" dirty="0"/>
              <a:t>συμβουλών και πληροφοριών που είναι χρήσιμες στην ασφαλή και </a:t>
            </a:r>
            <a:r>
              <a:rPr lang="el-GR" b="1" dirty="0" smtClean="0"/>
              <a:t>αποτελεσματική </a:t>
            </a:r>
            <a:r>
              <a:rPr lang="el-GR" b="1" dirty="0"/>
              <a:t>διεξαγωγή μιας </a:t>
            </a:r>
            <a:r>
              <a:rPr lang="el-GR" b="1" dirty="0" smtClean="0"/>
              <a:t>πτήσης</a:t>
            </a:r>
            <a:endParaRPr lang="en-US" b="1" dirty="0" smtClean="0"/>
          </a:p>
          <a:p>
            <a:pPr algn="just"/>
            <a:endParaRPr lang="el-GR" b="1" dirty="0"/>
          </a:p>
          <a:p>
            <a:pPr algn="just"/>
            <a:r>
              <a:rPr lang="el-GR" b="1" dirty="0"/>
              <a:t>Ε) </a:t>
            </a:r>
            <a:r>
              <a:rPr lang="el-GR" b="1" dirty="0" smtClean="0"/>
              <a:t>Ειδοποίηση </a:t>
            </a:r>
            <a:r>
              <a:rPr lang="el-GR" b="1" dirty="0"/>
              <a:t>των κατάλληλων φορέων σχετικά με αεροσκάφη που χρειάζονται </a:t>
            </a:r>
            <a:r>
              <a:rPr lang="el-GR" b="1" dirty="0" smtClean="0"/>
              <a:t>Έρευνα </a:t>
            </a:r>
            <a:r>
              <a:rPr lang="el-GR" b="1" dirty="0"/>
              <a:t>και </a:t>
            </a:r>
            <a:r>
              <a:rPr lang="el-GR" b="1" dirty="0" smtClean="0"/>
              <a:t>Διάσωση </a:t>
            </a:r>
            <a:r>
              <a:rPr lang="el-GR" b="1" dirty="0"/>
              <a:t>και συνδρομή στο έργο των φορέων αυτών όπου </a:t>
            </a:r>
            <a:r>
              <a:rPr lang="el-GR" b="1" dirty="0" smtClean="0"/>
              <a:t>απαιτείται</a:t>
            </a:r>
            <a:endParaRPr lang="el-GR" b="1" dirty="0"/>
          </a:p>
          <a:p>
            <a:pPr algn="just"/>
            <a:endParaRPr lang="el-GR" b="1" dirty="0"/>
          </a:p>
        </p:txBody>
      </p:sp>
      <p:sp>
        <p:nvSpPr>
          <p:cNvPr id="6" name="TextBox 5"/>
          <p:cNvSpPr txBox="1"/>
          <p:nvPr/>
        </p:nvSpPr>
        <p:spPr>
          <a:xfrm>
            <a:off x="642910" y="1928802"/>
            <a:ext cx="4114973" cy="369332"/>
          </a:xfrm>
          <a:prstGeom prst="rect">
            <a:avLst/>
          </a:prstGeom>
          <a:solidFill>
            <a:schemeClr val="tx2"/>
          </a:solidFill>
          <a:effectLst/>
        </p:spPr>
        <p:txBody>
          <a:bodyPr wrap="none" rtlCol="0">
            <a:spAutoFit/>
          </a:bodyPr>
          <a:lstStyle/>
          <a:p>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Εξυπηρετήσεις Εναέριας Κυκλοφορίας</a:t>
            </a:r>
            <a:endParaRPr lang="el-G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 name="Straight Arrow Connector 7"/>
          <p:cNvCxnSpPr/>
          <p:nvPr/>
        </p:nvCxnSpPr>
        <p:spPr>
          <a:xfrm>
            <a:off x="4786314" y="2143116"/>
            <a:ext cx="714380" cy="1588"/>
          </a:xfrm>
          <a:prstGeom prst="straightConnector1">
            <a:avLst/>
          </a:prstGeom>
          <a:ln w="25400">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4857752" y="1285860"/>
            <a:ext cx="97840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p:cNvSpPr txBox="1"/>
          <p:nvPr/>
        </p:nvSpPr>
        <p:spPr>
          <a:xfrm>
            <a:off x="6143636" y="1214422"/>
            <a:ext cx="671979" cy="369332"/>
          </a:xfrm>
          <a:prstGeom prst="rect">
            <a:avLst/>
          </a:prstGeom>
          <a:solidFill>
            <a:schemeClr val="tx2">
              <a:lumMod val="75000"/>
            </a:schemeClr>
          </a:solidFill>
        </p:spPr>
        <p:txBody>
          <a:bodyPr wrap="none" rtlCol="0">
            <a:spAutoFit/>
          </a:bodyPr>
          <a:lstStyle/>
          <a:p>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ΥΠΑ</a:t>
            </a:r>
            <a:endParaRPr lang="el-G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714347" y="301695"/>
          <a:ext cx="7715306" cy="6270577"/>
        </p:xfrm>
        <a:graphic>
          <a:graphicData uri="http://schemas.openxmlformats.org/drawingml/2006/table">
            <a:tbl>
              <a:tblPr>
                <a:tableStyleId>{775DCB02-9BB8-47FD-8907-85C794F793BA}</a:tableStyleId>
              </a:tblPr>
              <a:tblGrid>
                <a:gridCol w="2571166"/>
                <a:gridCol w="2572070"/>
                <a:gridCol w="2572070"/>
              </a:tblGrid>
              <a:tr h="326977">
                <a:tc>
                  <a:txBody>
                    <a:bodyPr/>
                    <a:lstStyle/>
                    <a:p>
                      <a:pPr algn="ctr">
                        <a:lnSpc>
                          <a:spcPct val="150000"/>
                        </a:lnSpc>
                        <a:spcAft>
                          <a:spcPts val="0"/>
                        </a:spcAft>
                      </a:pPr>
                      <a:r>
                        <a:rPr lang="el-GR" sz="1000" baseline="0" dirty="0"/>
                        <a:t>ΓΡΑΜΜΑ</a:t>
                      </a:r>
                      <a:endParaRPr lang="el-GR" sz="1000" baseline="0" dirty="0">
                        <a:latin typeface="Times New Roman"/>
                        <a:ea typeface="Times New Roman"/>
                        <a:cs typeface="Times New Roman"/>
                      </a:endParaRPr>
                    </a:p>
                  </a:txBody>
                  <a:tcPr marL="40913" marR="40913" marT="0" marB="0"/>
                </a:tc>
                <a:tc>
                  <a:txBody>
                    <a:bodyPr/>
                    <a:lstStyle/>
                    <a:p>
                      <a:pPr algn="just">
                        <a:lnSpc>
                          <a:spcPct val="150000"/>
                        </a:lnSpc>
                        <a:spcAft>
                          <a:spcPts val="0"/>
                        </a:spcAft>
                      </a:pPr>
                      <a:r>
                        <a:rPr lang="el-GR" sz="1000" baseline="0" dirty="0"/>
                        <a:t>          ΛΕΞΗ</a:t>
                      </a:r>
                      <a:endParaRPr lang="el-GR" sz="1000" baseline="0" dirty="0">
                        <a:latin typeface="Times New Roman"/>
                        <a:ea typeface="Times New Roman"/>
                        <a:cs typeface="Times New Roman"/>
                      </a:endParaRPr>
                    </a:p>
                  </a:txBody>
                  <a:tcPr marL="40913" marR="40913" marT="0" marB="0"/>
                </a:tc>
                <a:tc>
                  <a:txBody>
                    <a:bodyPr/>
                    <a:lstStyle/>
                    <a:p>
                      <a:pPr algn="ctr">
                        <a:lnSpc>
                          <a:spcPct val="150000"/>
                        </a:lnSpc>
                        <a:spcAft>
                          <a:spcPts val="0"/>
                        </a:spcAft>
                      </a:pPr>
                      <a:r>
                        <a:rPr lang="el-GR" sz="1000" baseline="0"/>
                        <a:t>ΠΡΟΦΕΡΕΤΑΙ ΣΑΝ</a:t>
                      </a:r>
                      <a:endParaRPr lang="el-GR" sz="1000" baseline="0">
                        <a:latin typeface="Times New Roman"/>
                        <a:ea typeface="Times New Roman"/>
                        <a:cs typeface="Times New Roman"/>
                      </a:endParaRPr>
                    </a:p>
                  </a:txBody>
                  <a:tcPr marL="40913" marR="40913" marT="0" marB="0"/>
                </a:tc>
              </a:tr>
              <a:tr h="5816691">
                <a:tc>
                  <a:txBody>
                    <a:bodyPr/>
                    <a:lstStyle/>
                    <a:p>
                      <a:pPr algn="ctr">
                        <a:lnSpc>
                          <a:spcPct val="150000"/>
                        </a:lnSpc>
                        <a:spcAft>
                          <a:spcPts val="0"/>
                        </a:spcAft>
                      </a:pPr>
                      <a:r>
                        <a:rPr lang="el-GR" sz="1000" b="1" baseline="0" dirty="0"/>
                        <a:t>Α</a:t>
                      </a:r>
                    </a:p>
                    <a:p>
                      <a:pPr algn="ctr">
                        <a:lnSpc>
                          <a:spcPct val="150000"/>
                        </a:lnSpc>
                        <a:spcAft>
                          <a:spcPts val="0"/>
                        </a:spcAft>
                      </a:pPr>
                      <a:r>
                        <a:rPr lang="el-GR" sz="1000" b="1" baseline="0" dirty="0"/>
                        <a:t>Β</a:t>
                      </a:r>
                    </a:p>
                    <a:p>
                      <a:pPr algn="ctr">
                        <a:lnSpc>
                          <a:spcPct val="150000"/>
                        </a:lnSpc>
                        <a:spcAft>
                          <a:spcPts val="0"/>
                        </a:spcAft>
                      </a:pPr>
                      <a:r>
                        <a:rPr lang="it-IT" sz="1000" b="1" baseline="0" dirty="0"/>
                        <a:t>C</a:t>
                      </a:r>
                      <a:endParaRPr lang="el-GR" sz="1000" b="1" baseline="0" dirty="0"/>
                    </a:p>
                    <a:p>
                      <a:pPr algn="ctr">
                        <a:lnSpc>
                          <a:spcPct val="150000"/>
                        </a:lnSpc>
                        <a:spcAft>
                          <a:spcPts val="0"/>
                        </a:spcAft>
                      </a:pPr>
                      <a:r>
                        <a:rPr lang="it-IT" sz="1000" b="1" baseline="0" dirty="0"/>
                        <a:t>D</a:t>
                      </a:r>
                      <a:endParaRPr lang="el-GR" sz="1000" b="1" baseline="0" dirty="0"/>
                    </a:p>
                    <a:p>
                      <a:pPr algn="ctr">
                        <a:lnSpc>
                          <a:spcPct val="150000"/>
                        </a:lnSpc>
                        <a:spcAft>
                          <a:spcPts val="0"/>
                        </a:spcAft>
                      </a:pPr>
                      <a:r>
                        <a:rPr lang="de-DE" sz="1000" b="1" baseline="0" dirty="0"/>
                        <a:t>E</a:t>
                      </a:r>
                      <a:endParaRPr lang="el-GR" sz="1000" b="1" baseline="0" dirty="0"/>
                    </a:p>
                    <a:p>
                      <a:pPr algn="ctr">
                        <a:lnSpc>
                          <a:spcPct val="150000"/>
                        </a:lnSpc>
                        <a:spcAft>
                          <a:spcPts val="0"/>
                        </a:spcAft>
                      </a:pPr>
                      <a:r>
                        <a:rPr lang="de-DE" sz="1000" b="1" baseline="0" dirty="0"/>
                        <a:t>F</a:t>
                      </a:r>
                      <a:endParaRPr lang="el-GR" sz="1000" b="1" baseline="0" dirty="0"/>
                    </a:p>
                    <a:p>
                      <a:pPr algn="ctr">
                        <a:lnSpc>
                          <a:spcPct val="150000"/>
                        </a:lnSpc>
                        <a:spcAft>
                          <a:spcPts val="0"/>
                        </a:spcAft>
                      </a:pPr>
                      <a:r>
                        <a:rPr lang="de-DE" sz="1000" b="1" baseline="0" dirty="0"/>
                        <a:t>G</a:t>
                      </a:r>
                      <a:endParaRPr lang="el-GR" sz="1000" b="1" baseline="0" dirty="0"/>
                    </a:p>
                    <a:p>
                      <a:pPr algn="ctr">
                        <a:lnSpc>
                          <a:spcPct val="150000"/>
                        </a:lnSpc>
                        <a:spcAft>
                          <a:spcPts val="0"/>
                        </a:spcAft>
                      </a:pPr>
                      <a:r>
                        <a:rPr lang="de-DE" sz="1000" b="1" baseline="0" dirty="0"/>
                        <a:t>H</a:t>
                      </a:r>
                      <a:endParaRPr lang="el-GR" sz="1000" b="1" baseline="0" dirty="0"/>
                    </a:p>
                    <a:p>
                      <a:pPr algn="ctr">
                        <a:lnSpc>
                          <a:spcPct val="150000"/>
                        </a:lnSpc>
                        <a:spcAft>
                          <a:spcPts val="0"/>
                        </a:spcAft>
                      </a:pPr>
                      <a:r>
                        <a:rPr lang="it-IT" sz="1000" b="1" baseline="0" dirty="0"/>
                        <a:t>I</a:t>
                      </a:r>
                      <a:endParaRPr lang="el-GR" sz="1000" b="1" baseline="0" dirty="0"/>
                    </a:p>
                    <a:p>
                      <a:pPr algn="ctr">
                        <a:lnSpc>
                          <a:spcPct val="150000"/>
                        </a:lnSpc>
                        <a:spcAft>
                          <a:spcPts val="0"/>
                        </a:spcAft>
                      </a:pPr>
                      <a:r>
                        <a:rPr lang="it-IT" sz="1000" b="1" baseline="0" dirty="0"/>
                        <a:t>J</a:t>
                      </a:r>
                      <a:endParaRPr lang="el-GR" sz="1000" b="1" baseline="0" dirty="0"/>
                    </a:p>
                    <a:p>
                      <a:pPr algn="ctr">
                        <a:lnSpc>
                          <a:spcPct val="150000"/>
                        </a:lnSpc>
                        <a:spcAft>
                          <a:spcPts val="0"/>
                        </a:spcAft>
                      </a:pPr>
                      <a:r>
                        <a:rPr lang="it-IT" sz="1000" b="1" baseline="0" dirty="0"/>
                        <a:t>K</a:t>
                      </a:r>
                      <a:endParaRPr lang="el-GR" sz="1000" b="1" baseline="0" dirty="0"/>
                    </a:p>
                    <a:p>
                      <a:pPr algn="ctr">
                        <a:lnSpc>
                          <a:spcPct val="150000"/>
                        </a:lnSpc>
                        <a:spcAft>
                          <a:spcPts val="0"/>
                        </a:spcAft>
                      </a:pPr>
                      <a:r>
                        <a:rPr lang="nl-NL" sz="1000" b="1" baseline="0" dirty="0"/>
                        <a:t>L</a:t>
                      </a:r>
                      <a:endParaRPr lang="el-GR" sz="1000" b="1" baseline="0" dirty="0"/>
                    </a:p>
                    <a:p>
                      <a:pPr algn="ctr">
                        <a:lnSpc>
                          <a:spcPct val="150000"/>
                        </a:lnSpc>
                        <a:spcAft>
                          <a:spcPts val="0"/>
                        </a:spcAft>
                      </a:pPr>
                      <a:r>
                        <a:rPr lang="nl-NL" sz="1000" b="1" baseline="0" dirty="0"/>
                        <a:t>M</a:t>
                      </a:r>
                      <a:endParaRPr lang="el-GR" sz="1000" b="1" baseline="0" dirty="0"/>
                    </a:p>
                    <a:p>
                      <a:pPr algn="ctr">
                        <a:lnSpc>
                          <a:spcPct val="150000"/>
                        </a:lnSpc>
                        <a:spcAft>
                          <a:spcPts val="0"/>
                        </a:spcAft>
                      </a:pPr>
                      <a:r>
                        <a:rPr lang="nl-NL" sz="1000" b="1" baseline="0" dirty="0"/>
                        <a:t>N</a:t>
                      </a:r>
                      <a:endParaRPr lang="el-GR" sz="1000" b="1" baseline="0" dirty="0"/>
                    </a:p>
                    <a:p>
                      <a:pPr algn="ctr">
                        <a:lnSpc>
                          <a:spcPct val="150000"/>
                        </a:lnSpc>
                        <a:spcAft>
                          <a:spcPts val="0"/>
                        </a:spcAft>
                      </a:pPr>
                      <a:r>
                        <a:rPr lang="nl-NL" sz="1000" b="1" baseline="0" dirty="0"/>
                        <a:t>O</a:t>
                      </a:r>
                      <a:endParaRPr lang="el-GR" sz="1000" b="1" baseline="0" dirty="0"/>
                    </a:p>
                    <a:p>
                      <a:pPr algn="ctr">
                        <a:lnSpc>
                          <a:spcPct val="150000"/>
                        </a:lnSpc>
                        <a:spcAft>
                          <a:spcPts val="0"/>
                        </a:spcAft>
                      </a:pPr>
                      <a:r>
                        <a:rPr lang="nl-NL" sz="1000" b="1" baseline="0" dirty="0"/>
                        <a:t>P</a:t>
                      </a:r>
                      <a:endParaRPr lang="el-GR" sz="1000" b="1" baseline="0" dirty="0"/>
                    </a:p>
                    <a:p>
                      <a:pPr algn="ctr">
                        <a:lnSpc>
                          <a:spcPct val="150000"/>
                        </a:lnSpc>
                        <a:spcAft>
                          <a:spcPts val="0"/>
                        </a:spcAft>
                      </a:pPr>
                      <a:r>
                        <a:rPr lang="nl-NL" sz="1000" b="1" baseline="0" dirty="0"/>
                        <a:t>Q</a:t>
                      </a:r>
                      <a:endParaRPr lang="el-GR" sz="1000" b="1" baseline="0" dirty="0"/>
                    </a:p>
                    <a:p>
                      <a:pPr algn="ctr">
                        <a:lnSpc>
                          <a:spcPct val="150000"/>
                        </a:lnSpc>
                        <a:spcAft>
                          <a:spcPts val="0"/>
                        </a:spcAft>
                      </a:pPr>
                      <a:r>
                        <a:rPr lang="nl-NL" sz="1000" b="1" baseline="0" dirty="0"/>
                        <a:t>R</a:t>
                      </a:r>
                      <a:endParaRPr lang="el-GR" sz="1000" b="1" baseline="0" dirty="0"/>
                    </a:p>
                    <a:p>
                      <a:pPr algn="ctr">
                        <a:lnSpc>
                          <a:spcPct val="150000"/>
                        </a:lnSpc>
                        <a:spcAft>
                          <a:spcPts val="0"/>
                        </a:spcAft>
                      </a:pPr>
                      <a:r>
                        <a:rPr lang="nl-NL" sz="1000" b="1" baseline="0" dirty="0"/>
                        <a:t>S</a:t>
                      </a:r>
                      <a:endParaRPr lang="el-GR" sz="1000" b="1" baseline="0" dirty="0"/>
                    </a:p>
                    <a:p>
                      <a:pPr algn="ctr">
                        <a:lnSpc>
                          <a:spcPct val="150000"/>
                        </a:lnSpc>
                        <a:spcAft>
                          <a:spcPts val="0"/>
                        </a:spcAft>
                      </a:pPr>
                      <a:r>
                        <a:rPr lang="nl-NL" sz="1000" b="1" baseline="0" dirty="0"/>
                        <a:t>T</a:t>
                      </a:r>
                      <a:endParaRPr lang="el-GR" sz="1000" b="1" baseline="0" dirty="0"/>
                    </a:p>
                    <a:p>
                      <a:pPr algn="ctr">
                        <a:lnSpc>
                          <a:spcPct val="150000"/>
                        </a:lnSpc>
                        <a:spcAft>
                          <a:spcPts val="0"/>
                        </a:spcAft>
                      </a:pPr>
                      <a:r>
                        <a:rPr lang="nl-NL" sz="1000" b="1" baseline="0" dirty="0"/>
                        <a:t>U</a:t>
                      </a:r>
                      <a:endParaRPr lang="el-GR" sz="1000" b="1" baseline="0" dirty="0"/>
                    </a:p>
                    <a:p>
                      <a:pPr algn="ctr">
                        <a:lnSpc>
                          <a:spcPct val="150000"/>
                        </a:lnSpc>
                        <a:spcAft>
                          <a:spcPts val="0"/>
                        </a:spcAft>
                      </a:pPr>
                      <a:r>
                        <a:rPr lang="nl-NL" sz="1000" b="1" baseline="0" dirty="0"/>
                        <a:t>V</a:t>
                      </a:r>
                      <a:endParaRPr lang="el-GR" sz="1000" b="1" baseline="0" dirty="0"/>
                    </a:p>
                    <a:p>
                      <a:pPr algn="ctr">
                        <a:lnSpc>
                          <a:spcPct val="150000"/>
                        </a:lnSpc>
                        <a:spcAft>
                          <a:spcPts val="0"/>
                        </a:spcAft>
                      </a:pPr>
                      <a:r>
                        <a:rPr lang="fr-FR" sz="1000" b="1" baseline="0" dirty="0"/>
                        <a:t>W</a:t>
                      </a:r>
                      <a:endParaRPr lang="el-GR" sz="1000" b="1" baseline="0" dirty="0"/>
                    </a:p>
                    <a:p>
                      <a:pPr algn="ctr">
                        <a:lnSpc>
                          <a:spcPct val="150000"/>
                        </a:lnSpc>
                        <a:spcAft>
                          <a:spcPts val="0"/>
                        </a:spcAft>
                      </a:pPr>
                      <a:r>
                        <a:rPr lang="fr-FR" sz="1000" b="1" baseline="0" dirty="0"/>
                        <a:t>X</a:t>
                      </a:r>
                      <a:endParaRPr lang="el-GR" sz="1000" b="1" baseline="0" dirty="0"/>
                    </a:p>
                    <a:p>
                      <a:pPr algn="ctr">
                        <a:lnSpc>
                          <a:spcPct val="150000"/>
                        </a:lnSpc>
                        <a:spcAft>
                          <a:spcPts val="0"/>
                        </a:spcAft>
                      </a:pPr>
                      <a:r>
                        <a:rPr lang="fr-FR" sz="1000" b="1" baseline="0" dirty="0"/>
                        <a:t>Y</a:t>
                      </a:r>
                      <a:endParaRPr lang="el-GR" sz="1000" b="1" baseline="0" dirty="0"/>
                    </a:p>
                    <a:p>
                      <a:pPr algn="ctr">
                        <a:lnSpc>
                          <a:spcPct val="150000"/>
                        </a:lnSpc>
                        <a:spcAft>
                          <a:spcPts val="0"/>
                        </a:spcAft>
                      </a:pPr>
                      <a:r>
                        <a:rPr lang="de-DE" sz="1000" b="1" baseline="0" dirty="0"/>
                        <a:t>Z</a:t>
                      </a:r>
                      <a:endParaRPr lang="el-GR" sz="1000" b="1" baseline="0" dirty="0">
                        <a:latin typeface="Times New Roman"/>
                        <a:ea typeface="Times New Roman"/>
                        <a:cs typeface="Times New Roman"/>
                      </a:endParaRPr>
                    </a:p>
                  </a:txBody>
                  <a:tcPr marL="40913" marR="40913" marT="0" marB="0"/>
                </a:tc>
                <a:tc>
                  <a:txBody>
                    <a:bodyPr/>
                    <a:lstStyle/>
                    <a:p>
                      <a:pPr algn="just">
                        <a:lnSpc>
                          <a:spcPct val="150000"/>
                        </a:lnSpc>
                        <a:spcAft>
                          <a:spcPts val="0"/>
                        </a:spcAft>
                      </a:pPr>
                      <a:r>
                        <a:rPr lang="de-DE" sz="1000" baseline="0" dirty="0"/>
                        <a:t>          ALFA</a:t>
                      </a:r>
                      <a:endParaRPr lang="el-GR" sz="1000" baseline="0" dirty="0"/>
                    </a:p>
                    <a:p>
                      <a:pPr algn="just">
                        <a:lnSpc>
                          <a:spcPct val="150000"/>
                        </a:lnSpc>
                        <a:spcAft>
                          <a:spcPts val="0"/>
                        </a:spcAft>
                      </a:pPr>
                      <a:r>
                        <a:rPr lang="de-DE" sz="1000" baseline="0" dirty="0"/>
                        <a:t>          BRAVO</a:t>
                      </a:r>
                      <a:endParaRPr lang="el-GR" sz="1000" baseline="0" dirty="0"/>
                    </a:p>
                    <a:p>
                      <a:pPr algn="just">
                        <a:lnSpc>
                          <a:spcPct val="150000"/>
                        </a:lnSpc>
                        <a:spcAft>
                          <a:spcPts val="0"/>
                        </a:spcAft>
                      </a:pPr>
                      <a:r>
                        <a:rPr lang="de-DE" sz="1000" baseline="0" dirty="0"/>
                        <a:t>          CHARLIE</a:t>
                      </a:r>
                      <a:endParaRPr lang="el-GR" sz="1000" baseline="0" dirty="0"/>
                    </a:p>
                    <a:p>
                      <a:pPr algn="just">
                        <a:lnSpc>
                          <a:spcPct val="150000"/>
                        </a:lnSpc>
                        <a:spcAft>
                          <a:spcPts val="0"/>
                        </a:spcAft>
                      </a:pPr>
                      <a:r>
                        <a:rPr lang="de-DE" sz="1000" baseline="0" dirty="0"/>
                        <a:t>          DELTA</a:t>
                      </a:r>
                      <a:endParaRPr lang="el-GR" sz="1000" baseline="0" dirty="0"/>
                    </a:p>
                    <a:p>
                      <a:pPr algn="just">
                        <a:lnSpc>
                          <a:spcPct val="150000"/>
                        </a:lnSpc>
                        <a:spcAft>
                          <a:spcPts val="0"/>
                        </a:spcAft>
                      </a:pPr>
                      <a:r>
                        <a:rPr lang="de-DE" sz="1000" baseline="0" dirty="0"/>
                        <a:t>          </a:t>
                      </a:r>
                      <a:r>
                        <a:rPr lang="it-IT" sz="1000" baseline="0" dirty="0"/>
                        <a:t>ECHO</a:t>
                      </a:r>
                      <a:endParaRPr lang="el-GR" sz="1000" baseline="0" dirty="0"/>
                    </a:p>
                    <a:p>
                      <a:pPr algn="just">
                        <a:lnSpc>
                          <a:spcPct val="150000"/>
                        </a:lnSpc>
                        <a:spcAft>
                          <a:spcPts val="0"/>
                        </a:spcAft>
                      </a:pPr>
                      <a:r>
                        <a:rPr lang="it-IT" sz="1000" baseline="0" dirty="0"/>
                        <a:t>          FOXTROT</a:t>
                      </a:r>
                      <a:endParaRPr lang="el-GR" sz="1000" baseline="0" dirty="0"/>
                    </a:p>
                    <a:p>
                      <a:pPr algn="just">
                        <a:lnSpc>
                          <a:spcPct val="150000"/>
                        </a:lnSpc>
                        <a:spcAft>
                          <a:spcPts val="0"/>
                        </a:spcAft>
                      </a:pPr>
                      <a:r>
                        <a:rPr lang="it-IT" sz="1000" baseline="0" dirty="0"/>
                        <a:t>          </a:t>
                      </a:r>
                      <a:r>
                        <a:rPr lang="en-GB" sz="1000" baseline="0" dirty="0"/>
                        <a:t>GOLF</a:t>
                      </a:r>
                      <a:endParaRPr lang="el-GR" sz="1000" baseline="0" dirty="0"/>
                    </a:p>
                    <a:p>
                      <a:pPr algn="just">
                        <a:lnSpc>
                          <a:spcPct val="150000"/>
                        </a:lnSpc>
                        <a:spcAft>
                          <a:spcPts val="0"/>
                        </a:spcAft>
                      </a:pPr>
                      <a:r>
                        <a:rPr lang="en-GB" sz="1000" baseline="0" dirty="0"/>
                        <a:t>          HOTEL</a:t>
                      </a:r>
                      <a:endParaRPr lang="el-GR" sz="1000" baseline="0" dirty="0"/>
                    </a:p>
                    <a:p>
                      <a:pPr algn="just">
                        <a:lnSpc>
                          <a:spcPct val="150000"/>
                        </a:lnSpc>
                        <a:spcAft>
                          <a:spcPts val="0"/>
                        </a:spcAft>
                      </a:pPr>
                      <a:r>
                        <a:rPr lang="en-GB" sz="1000" baseline="0" dirty="0"/>
                        <a:t>          </a:t>
                      </a:r>
                      <a:r>
                        <a:rPr lang="en-GB" sz="1000" baseline="0" dirty="0" smtClean="0"/>
                        <a:t>INDIA</a:t>
                      </a:r>
                      <a:endParaRPr lang="el-GR" sz="1000" baseline="0" dirty="0"/>
                    </a:p>
                    <a:p>
                      <a:pPr algn="just">
                        <a:lnSpc>
                          <a:spcPct val="150000"/>
                        </a:lnSpc>
                        <a:spcAft>
                          <a:spcPts val="0"/>
                        </a:spcAft>
                      </a:pPr>
                      <a:r>
                        <a:rPr lang="en-GB" sz="1000" baseline="0" dirty="0"/>
                        <a:t>          JULIETT</a:t>
                      </a:r>
                      <a:endParaRPr lang="el-GR" sz="1000" baseline="0" dirty="0"/>
                    </a:p>
                    <a:p>
                      <a:pPr algn="just">
                        <a:lnSpc>
                          <a:spcPct val="150000"/>
                        </a:lnSpc>
                        <a:spcAft>
                          <a:spcPts val="0"/>
                        </a:spcAft>
                      </a:pPr>
                      <a:r>
                        <a:rPr lang="en-GB" sz="1000" baseline="0" dirty="0"/>
                        <a:t>          KILO</a:t>
                      </a:r>
                      <a:endParaRPr lang="el-GR" sz="1000" baseline="0" dirty="0"/>
                    </a:p>
                    <a:p>
                      <a:pPr algn="just">
                        <a:lnSpc>
                          <a:spcPct val="150000"/>
                        </a:lnSpc>
                        <a:spcAft>
                          <a:spcPts val="0"/>
                        </a:spcAft>
                      </a:pPr>
                      <a:r>
                        <a:rPr lang="en-GB" sz="1000" baseline="0" dirty="0"/>
                        <a:t>          </a:t>
                      </a:r>
                      <a:r>
                        <a:rPr lang="en-GB" sz="1000" baseline="0" dirty="0" smtClean="0"/>
                        <a:t>LIMA</a:t>
                      </a:r>
                      <a:endParaRPr lang="el-GR" sz="1000" baseline="0" dirty="0"/>
                    </a:p>
                    <a:p>
                      <a:pPr algn="just">
                        <a:lnSpc>
                          <a:spcPct val="150000"/>
                        </a:lnSpc>
                        <a:spcAft>
                          <a:spcPts val="0"/>
                        </a:spcAft>
                      </a:pPr>
                      <a:r>
                        <a:rPr lang="en-GB" sz="1000" baseline="0" dirty="0"/>
                        <a:t>          </a:t>
                      </a:r>
                      <a:r>
                        <a:rPr lang="da-DK" sz="1000" baseline="0" dirty="0"/>
                        <a:t>MIKE</a:t>
                      </a:r>
                      <a:endParaRPr lang="el-GR" sz="1000" baseline="0" dirty="0"/>
                    </a:p>
                    <a:p>
                      <a:pPr algn="just">
                        <a:lnSpc>
                          <a:spcPct val="150000"/>
                        </a:lnSpc>
                        <a:spcAft>
                          <a:spcPts val="0"/>
                        </a:spcAft>
                      </a:pPr>
                      <a:r>
                        <a:rPr lang="da-DK" sz="1000" baseline="0" dirty="0"/>
                        <a:t>          NOVEMBER</a:t>
                      </a:r>
                      <a:endParaRPr lang="el-GR" sz="1000" baseline="0" dirty="0"/>
                    </a:p>
                    <a:p>
                      <a:pPr algn="just">
                        <a:lnSpc>
                          <a:spcPct val="150000"/>
                        </a:lnSpc>
                        <a:spcAft>
                          <a:spcPts val="0"/>
                        </a:spcAft>
                      </a:pPr>
                      <a:r>
                        <a:rPr lang="da-DK" sz="1000" baseline="0" dirty="0"/>
                        <a:t>          OSKAR</a:t>
                      </a:r>
                      <a:endParaRPr lang="el-GR" sz="1000" baseline="0" dirty="0"/>
                    </a:p>
                    <a:p>
                      <a:pPr algn="just">
                        <a:lnSpc>
                          <a:spcPct val="150000"/>
                        </a:lnSpc>
                        <a:spcAft>
                          <a:spcPts val="0"/>
                        </a:spcAft>
                      </a:pPr>
                      <a:r>
                        <a:rPr lang="da-DK" sz="1000" baseline="0" dirty="0"/>
                        <a:t>          PAPA</a:t>
                      </a:r>
                      <a:endParaRPr lang="el-GR" sz="1000" baseline="0" dirty="0"/>
                    </a:p>
                    <a:p>
                      <a:pPr algn="just">
                        <a:lnSpc>
                          <a:spcPct val="150000"/>
                        </a:lnSpc>
                        <a:spcAft>
                          <a:spcPts val="0"/>
                        </a:spcAft>
                      </a:pPr>
                      <a:r>
                        <a:rPr lang="da-DK" sz="1000" baseline="0" dirty="0"/>
                        <a:t>          QUEBEC</a:t>
                      </a:r>
                      <a:endParaRPr lang="el-GR" sz="1000" baseline="0" dirty="0"/>
                    </a:p>
                    <a:p>
                      <a:pPr algn="just">
                        <a:lnSpc>
                          <a:spcPct val="150000"/>
                        </a:lnSpc>
                        <a:spcAft>
                          <a:spcPts val="0"/>
                        </a:spcAft>
                      </a:pPr>
                      <a:r>
                        <a:rPr lang="da-DK" sz="1000" baseline="0" dirty="0"/>
                        <a:t>          ROMEO</a:t>
                      </a:r>
                      <a:endParaRPr lang="el-GR" sz="1000" baseline="0" dirty="0"/>
                    </a:p>
                    <a:p>
                      <a:pPr algn="just">
                        <a:lnSpc>
                          <a:spcPct val="150000"/>
                        </a:lnSpc>
                        <a:spcAft>
                          <a:spcPts val="0"/>
                        </a:spcAft>
                      </a:pPr>
                      <a:r>
                        <a:rPr lang="da-DK" sz="1000" baseline="0" dirty="0"/>
                        <a:t>          </a:t>
                      </a:r>
                      <a:r>
                        <a:rPr lang="en-GB" sz="1000" baseline="0" dirty="0"/>
                        <a:t>SIERRA</a:t>
                      </a:r>
                      <a:endParaRPr lang="el-GR" sz="1000" baseline="0" dirty="0"/>
                    </a:p>
                    <a:p>
                      <a:pPr algn="just">
                        <a:lnSpc>
                          <a:spcPct val="150000"/>
                        </a:lnSpc>
                        <a:spcAft>
                          <a:spcPts val="0"/>
                        </a:spcAft>
                      </a:pPr>
                      <a:r>
                        <a:rPr lang="en-GB" sz="1000" baseline="0" dirty="0"/>
                        <a:t>          TANGO</a:t>
                      </a:r>
                      <a:endParaRPr lang="el-GR" sz="1000" baseline="0" dirty="0"/>
                    </a:p>
                    <a:p>
                      <a:pPr algn="just">
                        <a:lnSpc>
                          <a:spcPct val="150000"/>
                        </a:lnSpc>
                        <a:spcAft>
                          <a:spcPts val="0"/>
                        </a:spcAft>
                      </a:pPr>
                      <a:r>
                        <a:rPr lang="en-GB" sz="1000" baseline="0" dirty="0"/>
                        <a:t>          UNIFORM</a:t>
                      </a:r>
                      <a:endParaRPr lang="el-GR" sz="1000" baseline="0" dirty="0"/>
                    </a:p>
                    <a:p>
                      <a:pPr algn="just">
                        <a:lnSpc>
                          <a:spcPct val="150000"/>
                        </a:lnSpc>
                        <a:spcAft>
                          <a:spcPts val="0"/>
                        </a:spcAft>
                      </a:pPr>
                      <a:r>
                        <a:rPr lang="en-GB" sz="1000" baseline="0" dirty="0"/>
                        <a:t>          VICTOR</a:t>
                      </a:r>
                      <a:endParaRPr lang="el-GR" sz="1000" baseline="0" dirty="0"/>
                    </a:p>
                    <a:p>
                      <a:pPr algn="just">
                        <a:lnSpc>
                          <a:spcPct val="150000"/>
                        </a:lnSpc>
                        <a:spcAft>
                          <a:spcPts val="0"/>
                        </a:spcAft>
                      </a:pPr>
                      <a:r>
                        <a:rPr lang="en-GB" sz="1000" baseline="0" dirty="0"/>
                        <a:t>          WHISKEY</a:t>
                      </a:r>
                      <a:endParaRPr lang="el-GR" sz="1000" baseline="0" dirty="0"/>
                    </a:p>
                    <a:p>
                      <a:pPr algn="just">
                        <a:lnSpc>
                          <a:spcPct val="150000"/>
                        </a:lnSpc>
                        <a:spcAft>
                          <a:spcPts val="0"/>
                        </a:spcAft>
                      </a:pPr>
                      <a:r>
                        <a:rPr lang="en-GB" sz="1000" baseline="0" dirty="0"/>
                        <a:t>          </a:t>
                      </a:r>
                      <a:r>
                        <a:rPr lang="de-DE" sz="1000" baseline="0" dirty="0"/>
                        <a:t>X-RAY</a:t>
                      </a:r>
                      <a:endParaRPr lang="el-GR" sz="1000" baseline="0" dirty="0"/>
                    </a:p>
                    <a:p>
                      <a:pPr algn="just">
                        <a:lnSpc>
                          <a:spcPct val="150000"/>
                        </a:lnSpc>
                        <a:spcAft>
                          <a:spcPts val="0"/>
                        </a:spcAft>
                      </a:pPr>
                      <a:r>
                        <a:rPr lang="de-DE" sz="1000" baseline="0" dirty="0"/>
                        <a:t>         YANKEE</a:t>
                      </a:r>
                      <a:endParaRPr lang="el-GR" sz="1000" baseline="0" dirty="0"/>
                    </a:p>
                    <a:p>
                      <a:pPr algn="just">
                        <a:lnSpc>
                          <a:spcPct val="150000"/>
                        </a:lnSpc>
                        <a:spcAft>
                          <a:spcPts val="0"/>
                        </a:spcAft>
                      </a:pPr>
                      <a:r>
                        <a:rPr lang="de-DE" sz="1000" baseline="0" dirty="0"/>
                        <a:t>          ZULU</a:t>
                      </a:r>
                      <a:endParaRPr lang="el-GR" sz="1000" baseline="0" dirty="0">
                        <a:latin typeface="Times New Roman"/>
                        <a:ea typeface="Times New Roman"/>
                        <a:cs typeface="Times New Roman"/>
                      </a:endParaRPr>
                    </a:p>
                  </a:txBody>
                  <a:tcPr marL="40913" marR="40913" marT="0" marB="0"/>
                </a:tc>
                <a:tc>
                  <a:txBody>
                    <a:bodyPr/>
                    <a:lstStyle/>
                    <a:p>
                      <a:pPr algn="just">
                        <a:lnSpc>
                          <a:spcPct val="150000"/>
                        </a:lnSpc>
                        <a:spcAft>
                          <a:spcPts val="0"/>
                        </a:spcAft>
                      </a:pPr>
                      <a:r>
                        <a:rPr lang="de-DE" sz="1000" b="1" baseline="0" dirty="0"/>
                        <a:t>      AL FAH</a:t>
                      </a:r>
                      <a:endParaRPr lang="el-GR" sz="1000" b="1" baseline="0" dirty="0"/>
                    </a:p>
                    <a:p>
                      <a:pPr algn="just">
                        <a:lnSpc>
                          <a:spcPct val="150000"/>
                        </a:lnSpc>
                        <a:spcAft>
                          <a:spcPts val="0"/>
                        </a:spcAft>
                      </a:pPr>
                      <a:r>
                        <a:rPr lang="de-DE" sz="1000" b="1" baseline="0" dirty="0"/>
                        <a:t>      BRAH VOH</a:t>
                      </a:r>
                      <a:endParaRPr lang="el-GR" sz="1000" b="1" baseline="0" dirty="0"/>
                    </a:p>
                    <a:p>
                      <a:pPr algn="just">
                        <a:lnSpc>
                          <a:spcPct val="150000"/>
                        </a:lnSpc>
                        <a:spcAft>
                          <a:spcPts val="0"/>
                        </a:spcAft>
                      </a:pPr>
                      <a:r>
                        <a:rPr lang="de-DE" sz="1000" b="1" baseline="0" dirty="0"/>
                        <a:t>      </a:t>
                      </a:r>
                      <a:r>
                        <a:rPr lang="en-GB" sz="1000" b="1" baseline="0" dirty="0"/>
                        <a:t>CHAR LEE</a:t>
                      </a:r>
                      <a:endParaRPr lang="el-GR" sz="1000" b="1" baseline="0" dirty="0"/>
                    </a:p>
                    <a:p>
                      <a:pPr algn="just">
                        <a:lnSpc>
                          <a:spcPct val="150000"/>
                        </a:lnSpc>
                        <a:spcAft>
                          <a:spcPts val="0"/>
                        </a:spcAft>
                      </a:pPr>
                      <a:r>
                        <a:rPr lang="en-GB" sz="1000" b="1" baseline="0" dirty="0"/>
                        <a:t>       DELL TAH</a:t>
                      </a:r>
                      <a:endParaRPr lang="el-GR" sz="1000" b="1" baseline="0" dirty="0"/>
                    </a:p>
                    <a:p>
                      <a:pPr algn="just">
                        <a:lnSpc>
                          <a:spcPct val="150000"/>
                        </a:lnSpc>
                        <a:spcAft>
                          <a:spcPts val="0"/>
                        </a:spcAft>
                      </a:pPr>
                      <a:r>
                        <a:rPr lang="en-GB" sz="1000" b="1" baseline="0" dirty="0"/>
                        <a:t>       ECK OH</a:t>
                      </a:r>
                      <a:endParaRPr lang="el-GR" sz="1000" b="1" baseline="0" dirty="0"/>
                    </a:p>
                    <a:p>
                      <a:pPr algn="just">
                        <a:lnSpc>
                          <a:spcPct val="150000"/>
                        </a:lnSpc>
                        <a:spcAft>
                          <a:spcPts val="0"/>
                        </a:spcAft>
                      </a:pPr>
                      <a:r>
                        <a:rPr lang="en-GB" sz="1000" b="1" baseline="0" dirty="0"/>
                        <a:t>       FOKS TROT</a:t>
                      </a:r>
                      <a:endParaRPr lang="el-GR" sz="1000" b="1" baseline="0" dirty="0"/>
                    </a:p>
                    <a:p>
                      <a:pPr algn="just">
                        <a:lnSpc>
                          <a:spcPct val="150000"/>
                        </a:lnSpc>
                        <a:spcAft>
                          <a:spcPts val="0"/>
                        </a:spcAft>
                      </a:pPr>
                      <a:r>
                        <a:rPr lang="en-GB" sz="1000" b="1" baseline="0" dirty="0"/>
                        <a:t>       GOLF</a:t>
                      </a:r>
                      <a:endParaRPr lang="el-GR" sz="1000" b="1" baseline="0" dirty="0"/>
                    </a:p>
                    <a:p>
                      <a:pPr algn="just">
                        <a:lnSpc>
                          <a:spcPct val="150000"/>
                        </a:lnSpc>
                        <a:spcAft>
                          <a:spcPts val="0"/>
                        </a:spcAft>
                      </a:pPr>
                      <a:r>
                        <a:rPr lang="en-GB" sz="1000" b="1" baseline="0" dirty="0"/>
                        <a:t>       HOH TELL</a:t>
                      </a:r>
                      <a:endParaRPr lang="el-GR" sz="1000" b="1" baseline="0" dirty="0"/>
                    </a:p>
                    <a:p>
                      <a:pPr algn="just">
                        <a:lnSpc>
                          <a:spcPct val="150000"/>
                        </a:lnSpc>
                        <a:spcAft>
                          <a:spcPts val="0"/>
                        </a:spcAft>
                      </a:pPr>
                      <a:r>
                        <a:rPr lang="en-GB" sz="1000" b="1" baseline="0" dirty="0"/>
                        <a:t>       IN AH</a:t>
                      </a:r>
                      <a:endParaRPr lang="el-GR" sz="1000" b="1" baseline="0" dirty="0"/>
                    </a:p>
                    <a:p>
                      <a:pPr algn="just">
                        <a:lnSpc>
                          <a:spcPct val="150000"/>
                        </a:lnSpc>
                        <a:spcAft>
                          <a:spcPts val="0"/>
                        </a:spcAft>
                      </a:pPr>
                      <a:r>
                        <a:rPr lang="en-GB" sz="1000" b="1" baseline="0" dirty="0"/>
                        <a:t>       JEW LEE ETT</a:t>
                      </a:r>
                      <a:endParaRPr lang="el-GR" sz="1000" b="1" baseline="0" dirty="0"/>
                    </a:p>
                    <a:p>
                      <a:pPr algn="just">
                        <a:lnSpc>
                          <a:spcPct val="150000"/>
                        </a:lnSpc>
                        <a:spcAft>
                          <a:spcPts val="0"/>
                        </a:spcAft>
                      </a:pPr>
                      <a:r>
                        <a:rPr lang="en-GB" sz="1000" b="1" baseline="0" dirty="0"/>
                        <a:t>       KEY LOH</a:t>
                      </a:r>
                      <a:endParaRPr lang="el-GR" sz="1000" b="1" baseline="0" dirty="0"/>
                    </a:p>
                    <a:p>
                      <a:pPr algn="just">
                        <a:lnSpc>
                          <a:spcPct val="150000"/>
                        </a:lnSpc>
                        <a:spcAft>
                          <a:spcPts val="0"/>
                        </a:spcAft>
                      </a:pPr>
                      <a:r>
                        <a:rPr lang="en-GB" sz="1000" b="1" baseline="0" dirty="0"/>
                        <a:t>       LEE MAH</a:t>
                      </a:r>
                      <a:endParaRPr lang="el-GR" sz="1000" b="1" baseline="0" dirty="0"/>
                    </a:p>
                    <a:p>
                      <a:pPr algn="just">
                        <a:lnSpc>
                          <a:spcPct val="150000"/>
                        </a:lnSpc>
                        <a:spcAft>
                          <a:spcPts val="0"/>
                        </a:spcAft>
                      </a:pPr>
                      <a:r>
                        <a:rPr lang="en-GB" sz="1000" b="1" baseline="0" dirty="0"/>
                        <a:t>       MIKE</a:t>
                      </a:r>
                      <a:endParaRPr lang="el-GR" sz="1000" b="1" baseline="0" dirty="0"/>
                    </a:p>
                    <a:p>
                      <a:pPr algn="just">
                        <a:lnSpc>
                          <a:spcPct val="150000"/>
                        </a:lnSpc>
                        <a:spcAft>
                          <a:spcPts val="0"/>
                        </a:spcAft>
                      </a:pPr>
                      <a:r>
                        <a:rPr lang="en-GB" sz="1000" b="1" baseline="0" dirty="0"/>
                        <a:t>       NO VEM BER</a:t>
                      </a:r>
                      <a:endParaRPr lang="el-GR" sz="1000" b="1" baseline="0" dirty="0"/>
                    </a:p>
                    <a:p>
                      <a:pPr algn="just">
                        <a:lnSpc>
                          <a:spcPct val="150000"/>
                        </a:lnSpc>
                        <a:spcAft>
                          <a:spcPts val="0"/>
                        </a:spcAft>
                      </a:pPr>
                      <a:r>
                        <a:rPr lang="en-GB" sz="1000" b="1" baseline="0" dirty="0"/>
                        <a:t>       CAH</a:t>
                      </a:r>
                      <a:endParaRPr lang="el-GR" sz="1000" b="1" baseline="0" dirty="0"/>
                    </a:p>
                    <a:p>
                      <a:pPr algn="just">
                        <a:lnSpc>
                          <a:spcPct val="150000"/>
                        </a:lnSpc>
                        <a:spcAft>
                          <a:spcPts val="0"/>
                        </a:spcAft>
                      </a:pPr>
                      <a:r>
                        <a:rPr lang="en-GB" sz="1000" b="1" baseline="0" dirty="0"/>
                        <a:t>       PAH </a:t>
                      </a:r>
                      <a:r>
                        <a:rPr lang="en-GB" sz="1000" b="1" baseline="0" dirty="0" err="1"/>
                        <a:t>PAH</a:t>
                      </a:r>
                      <a:r>
                        <a:rPr lang="en-GB" sz="1000" b="1" baseline="0" dirty="0"/>
                        <a:t>      </a:t>
                      </a:r>
                      <a:endParaRPr lang="el-GR" sz="1000" b="1" baseline="0" dirty="0"/>
                    </a:p>
                    <a:p>
                      <a:pPr algn="just">
                        <a:lnSpc>
                          <a:spcPct val="150000"/>
                        </a:lnSpc>
                        <a:spcAft>
                          <a:spcPts val="0"/>
                        </a:spcAft>
                      </a:pPr>
                      <a:r>
                        <a:rPr lang="en-GB" sz="1000" b="1" baseline="0" dirty="0"/>
                        <a:t>       KEH BECK</a:t>
                      </a:r>
                      <a:endParaRPr lang="el-GR" sz="1000" b="1" baseline="0" dirty="0"/>
                    </a:p>
                    <a:p>
                      <a:pPr algn="just">
                        <a:lnSpc>
                          <a:spcPct val="150000"/>
                        </a:lnSpc>
                        <a:spcAft>
                          <a:spcPts val="0"/>
                        </a:spcAft>
                      </a:pPr>
                      <a:r>
                        <a:rPr lang="en-GB" sz="1000" b="1" baseline="0" dirty="0"/>
                        <a:t>       ROW ME OH</a:t>
                      </a:r>
                      <a:endParaRPr lang="el-GR" sz="1000" b="1" baseline="0" dirty="0"/>
                    </a:p>
                    <a:p>
                      <a:pPr algn="just">
                        <a:lnSpc>
                          <a:spcPct val="150000"/>
                        </a:lnSpc>
                        <a:spcAft>
                          <a:spcPts val="0"/>
                        </a:spcAft>
                      </a:pPr>
                      <a:r>
                        <a:rPr lang="en-GB" sz="1000" b="1" baseline="0" dirty="0"/>
                        <a:t>       SEE AIRRAH</a:t>
                      </a:r>
                      <a:endParaRPr lang="el-GR" sz="1000" b="1" baseline="0" dirty="0"/>
                    </a:p>
                    <a:p>
                      <a:pPr algn="just">
                        <a:lnSpc>
                          <a:spcPct val="150000"/>
                        </a:lnSpc>
                        <a:spcAft>
                          <a:spcPts val="0"/>
                        </a:spcAft>
                      </a:pPr>
                      <a:r>
                        <a:rPr lang="en-GB" sz="1000" b="1" baseline="0" dirty="0"/>
                        <a:t>       TANG GO</a:t>
                      </a:r>
                      <a:endParaRPr lang="el-GR" sz="1000" b="1" baseline="0" dirty="0"/>
                    </a:p>
                    <a:p>
                      <a:pPr algn="just">
                        <a:lnSpc>
                          <a:spcPct val="150000"/>
                        </a:lnSpc>
                        <a:spcAft>
                          <a:spcPts val="0"/>
                        </a:spcAft>
                      </a:pPr>
                      <a:r>
                        <a:rPr lang="en-GB" sz="1000" b="1" baseline="0" dirty="0"/>
                        <a:t>       YOU NEE FORM</a:t>
                      </a:r>
                      <a:endParaRPr lang="el-GR" sz="1000" b="1" baseline="0" dirty="0"/>
                    </a:p>
                    <a:p>
                      <a:pPr algn="just">
                        <a:lnSpc>
                          <a:spcPct val="150000"/>
                        </a:lnSpc>
                        <a:spcAft>
                          <a:spcPts val="0"/>
                        </a:spcAft>
                      </a:pPr>
                      <a:r>
                        <a:rPr lang="en-GB" sz="1000" b="1" baseline="0" dirty="0"/>
                        <a:t>       </a:t>
                      </a:r>
                      <a:r>
                        <a:rPr lang="en-GB" sz="1000" b="1" baseline="0" dirty="0" smtClean="0"/>
                        <a:t>VIK </a:t>
                      </a:r>
                      <a:r>
                        <a:rPr lang="en-GB" sz="1000" b="1" baseline="0" dirty="0"/>
                        <a:t>TAH </a:t>
                      </a:r>
                      <a:endParaRPr lang="el-GR" sz="1000" b="1" baseline="0" dirty="0"/>
                    </a:p>
                    <a:p>
                      <a:pPr algn="just">
                        <a:lnSpc>
                          <a:spcPct val="150000"/>
                        </a:lnSpc>
                        <a:spcAft>
                          <a:spcPts val="0"/>
                        </a:spcAft>
                      </a:pPr>
                      <a:r>
                        <a:rPr lang="en-GB" sz="1000" b="1" baseline="0" dirty="0"/>
                        <a:t>       </a:t>
                      </a:r>
                      <a:r>
                        <a:rPr lang="en-GB" sz="1000" b="1" baseline="0" dirty="0" smtClean="0"/>
                        <a:t>WISS </a:t>
                      </a:r>
                      <a:r>
                        <a:rPr lang="en-GB" sz="1000" b="1" baseline="0" dirty="0"/>
                        <a:t>KEY</a:t>
                      </a:r>
                      <a:endParaRPr lang="el-GR" sz="1000" b="1" baseline="0" dirty="0"/>
                    </a:p>
                    <a:p>
                      <a:pPr algn="just">
                        <a:lnSpc>
                          <a:spcPct val="150000"/>
                        </a:lnSpc>
                        <a:spcAft>
                          <a:spcPts val="0"/>
                        </a:spcAft>
                      </a:pPr>
                      <a:r>
                        <a:rPr lang="en-GB" sz="1000" b="1" baseline="0" dirty="0"/>
                        <a:t>       </a:t>
                      </a:r>
                      <a:r>
                        <a:rPr lang="en-GB" sz="1000" b="1" baseline="0" dirty="0" smtClean="0"/>
                        <a:t>ECKS </a:t>
                      </a:r>
                      <a:r>
                        <a:rPr lang="en-GB" sz="1000" b="1" baseline="0" dirty="0"/>
                        <a:t>RAY</a:t>
                      </a:r>
                      <a:endParaRPr lang="el-GR" sz="1000" b="1" baseline="0" dirty="0"/>
                    </a:p>
                    <a:p>
                      <a:pPr algn="just">
                        <a:lnSpc>
                          <a:spcPct val="150000"/>
                        </a:lnSpc>
                        <a:spcAft>
                          <a:spcPts val="0"/>
                        </a:spcAft>
                      </a:pPr>
                      <a:r>
                        <a:rPr lang="en-GB" sz="1000" b="1" baseline="0" dirty="0"/>
                        <a:t>       </a:t>
                      </a:r>
                      <a:r>
                        <a:rPr lang="en-GB" sz="1000" b="1" baseline="0" dirty="0" smtClean="0"/>
                        <a:t>YANG </a:t>
                      </a:r>
                      <a:r>
                        <a:rPr lang="en-GB" sz="1000" b="1" baseline="0" dirty="0"/>
                        <a:t>KEY</a:t>
                      </a:r>
                      <a:endParaRPr lang="el-GR" sz="1000" b="1" baseline="0" dirty="0"/>
                    </a:p>
                    <a:p>
                      <a:pPr algn="just">
                        <a:lnSpc>
                          <a:spcPct val="150000"/>
                        </a:lnSpc>
                        <a:spcAft>
                          <a:spcPts val="0"/>
                        </a:spcAft>
                      </a:pPr>
                      <a:r>
                        <a:rPr lang="en-GB" sz="1000" b="1" baseline="0" dirty="0"/>
                        <a:t>        </a:t>
                      </a:r>
                      <a:r>
                        <a:rPr lang="en-GB" sz="1000" b="1" baseline="0" dirty="0" smtClean="0"/>
                        <a:t>ZOO </a:t>
                      </a:r>
                      <a:r>
                        <a:rPr lang="en-GB" sz="1000" b="1" baseline="0" dirty="0"/>
                        <a:t>LOO</a:t>
                      </a:r>
                      <a:endParaRPr lang="el-GR" sz="1000" b="1" baseline="0" dirty="0">
                        <a:latin typeface="Times New Roman"/>
                        <a:ea typeface="Times New Roman"/>
                        <a:cs typeface="Times New Roman"/>
                      </a:endParaRPr>
                    </a:p>
                  </a:txBody>
                  <a:tcPr marL="40913" marR="40913"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Users\Νικόλας\Desktop\SPOA\ICAO_world.bmp"/>
          <p:cNvPicPr>
            <a:picLocks noChangeAspect="1" noChangeArrowheads="1"/>
          </p:cNvPicPr>
          <p:nvPr/>
        </p:nvPicPr>
        <p:blipFill>
          <a:blip r:embed="rId2" cstate="print"/>
          <a:srcRect/>
          <a:stretch>
            <a:fillRect/>
          </a:stretch>
        </p:blipFill>
        <p:spPr bwMode="auto">
          <a:xfrm>
            <a:off x="-12580" y="857232"/>
            <a:ext cx="9156580" cy="521497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04807" y="428604"/>
            <a:ext cx="3839193" cy="369332"/>
          </a:xfrm>
          <a:prstGeom prst="rect">
            <a:avLst/>
          </a:prstGeom>
          <a:noFill/>
          <a:ln w="9525">
            <a:noFill/>
            <a:miter lim="800000"/>
            <a:headEnd/>
            <a:tailEnd/>
          </a:ln>
        </p:spPr>
        <p:txBody>
          <a:bodyPr wrap="none">
            <a:spAutoFit/>
          </a:bodyPr>
          <a:lstStyle/>
          <a:p>
            <a:r>
              <a:rPr lang="el-GR" b="1" dirty="0" smtClean="0">
                <a:ln w="12700">
                  <a:solidFill>
                    <a:schemeClr val="tx2">
                      <a:satMod val="155000"/>
                    </a:schemeClr>
                  </a:solidFill>
                  <a:prstDash val="solid"/>
                </a:ln>
                <a:effectLst>
                  <a:outerShdw blurRad="41275" dist="20320" dir="1800000" algn="tl" rotWithShape="0">
                    <a:srgbClr val="000000">
                      <a:alpha val="40000"/>
                    </a:srgbClr>
                  </a:outerShdw>
                </a:effectLst>
              </a:rPr>
              <a:t>Σε ποιές πτήσεις παρέχονται ..??</a:t>
            </a:r>
            <a:endParaRPr lang="el-GR"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6" name="TextBox 5"/>
          <p:cNvSpPr txBox="1"/>
          <p:nvPr/>
        </p:nvSpPr>
        <p:spPr>
          <a:xfrm>
            <a:off x="3428992" y="1142984"/>
            <a:ext cx="2503699" cy="369332"/>
          </a:xfrm>
          <a:prstGeom prst="rect">
            <a:avLst/>
          </a:prstGeom>
          <a:noFill/>
        </p:spPr>
        <p:txBody>
          <a:bodyPr wrap="none" rtlCol="0">
            <a:spAutoFit/>
          </a:bodyPr>
          <a:lstStyle/>
          <a:p>
            <a:r>
              <a:rPr lang="el-GR" b="1" u="sng" dirty="0" smtClean="0"/>
              <a:t>Κατηγορίες Πτήσεων</a:t>
            </a:r>
            <a:endParaRPr lang="el-GR" b="1" u="sng" dirty="0"/>
          </a:p>
        </p:txBody>
      </p:sp>
      <p:sp>
        <p:nvSpPr>
          <p:cNvPr id="7" name="TextBox 6"/>
          <p:cNvSpPr txBox="1"/>
          <p:nvPr/>
        </p:nvSpPr>
        <p:spPr>
          <a:xfrm>
            <a:off x="1000100" y="1714488"/>
            <a:ext cx="3134191" cy="369332"/>
          </a:xfrm>
          <a:prstGeom prst="rect">
            <a:avLst/>
          </a:prstGeom>
          <a:noFill/>
        </p:spPr>
        <p:txBody>
          <a:bodyPr wrap="none" rtlCol="0">
            <a:spAutoFit/>
          </a:bodyPr>
          <a:lstStyle/>
          <a:p>
            <a:r>
              <a:rPr lang="en-US" dirty="0" smtClean="0">
                <a:ln w="18415" cmpd="sng">
                  <a:solidFill>
                    <a:srgbClr val="00B050"/>
                  </a:solidFill>
                  <a:prstDash val="solid"/>
                </a:ln>
                <a:solidFill>
                  <a:srgbClr val="00B050"/>
                </a:solidFill>
                <a:effectLst>
                  <a:glow rad="139700">
                    <a:schemeClr val="accent4">
                      <a:satMod val="175000"/>
                      <a:alpha val="40000"/>
                    </a:schemeClr>
                  </a:glow>
                  <a:outerShdw blurRad="63500" dir="3600000" algn="tl" rotWithShape="0">
                    <a:srgbClr val="000000">
                      <a:alpha val="70000"/>
                    </a:srgbClr>
                  </a:outerShdw>
                </a:effectLst>
              </a:rPr>
              <a:t>Instrument Flight Rules - IFR</a:t>
            </a:r>
            <a:endParaRPr lang="el-GR" dirty="0">
              <a:ln w="18415" cmpd="sng">
                <a:solidFill>
                  <a:srgbClr val="00B050"/>
                </a:solidFill>
                <a:prstDash val="solid"/>
              </a:ln>
              <a:solidFill>
                <a:srgbClr val="00B050"/>
              </a:solidFill>
              <a:effectLst>
                <a:glow rad="139700">
                  <a:schemeClr val="accent4">
                    <a:satMod val="175000"/>
                    <a:alpha val="40000"/>
                  </a:schemeClr>
                </a:glow>
                <a:outerShdw blurRad="63500" dir="3600000" algn="tl" rotWithShape="0">
                  <a:srgbClr val="000000">
                    <a:alpha val="70000"/>
                  </a:srgbClr>
                </a:outerShdw>
              </a:effectLst>
            </a:endParaRPr>
          </a:p>
        </p:txBody>
      </p:sp>
      <p:sp>
        <p:nvSpPr>
          <p:cNvPr id="8" name="TextBox 7"/>
          <p:cNvSpPr txBox="1"/>
          <p:nvPr/>
        </p:nvSpPr>
        <p:spPr>
          <a:xfrm>
            <a:off x="5214942" y="1714488"/>
            <a:ext cx="2758127" cy="369332"/>
          </a:xfrm>
          <a:prstGeom prst="rect">
            <a:avLst/>
          </a:prstGeom>
          <a:noFill/>
        </p:spPr>
        <p:txBody>
          <a:bodyPr wrap="none" rtlCol="0">
            <a:spAutoFit/>
          </a:bodyPr>
          <a:lstStyle/>
          <a:p>
            <a:r>
              <a:rPr lang="en-US" dirty="0" smtClean="0">
                <a:ln w="18415" cmpd="sng">
                  <a:solidFill>
                    <a:srgbClr val="FF0000"/>
                  </a:solidFill>
                  <a:prstDash val="solid"/>
                </a:ln>
                <a:solidFill>
                  <a:schemeClr val="accent4">
                    <a:lumMod val="50000"/>
                  </a:schemeClr>
                </a:solidFill>
                <a:effectLst>
                  <a:outerShdw blurRad="63500" dir="3600000" algn="tl" rotWithShape="0">
                    <a:srgbClr val="000000">
                      <a:alpha val="70000"/>
                    </a:srgbClr>
                  </a:outerShdw>
                </a:effectLst>
              </a:rPr>
              <a:t>Visual Flight Rules - VFR</a:t>
            </a:r>
            <a:endParaRPr lang="el-GR" dirty="0">
              <a:ln w="18415" cmpd="sng">
                <a:solidFill>
                  <a:srgbClr val="FF0000"/>
                </a:solidFill>
                <a:prstDash val="solid"/>
              </a:ln>
              <a:solidFill>
                <a:schemeClr val="accent4">
                  <a:lumMod val="50000"/>
                </a:schemeClr>
              </a:solidFill>
              <a:effectLst>
                <a:outerShdw blurRad="63500" dir="3600000" algn="tl" rotWithShape="0">
                  <a:srgbClr val="000000">
                    <a:alpha val="70000"/>
                  </a:srgbClr>
                </a:outerShdw>
              </a:effectLst>
            </a:endParaRPr>
          </a:p>
        </p:txBody>
      </p:sp>
      <p:sp>
        <p:nvSpPr>
          <p:cNvPr id="9" name="TextBox 8"/>
          <p:cNvSpPr txBox="1"/>
          <p:nvPr/>
        </p:nvSpPr>
        <p:spPr>
          <a:xfrm>
            <a:off x="428596" y="2214554"/>
            <a:ext cx="4286280" cy="1754326"/>
          </a:xfrm>
          <a:prstGeom prst="rect">
            <a:avLst/>
          </a:prstGeom>
          <a:noFill/>
        </p:spPr>
        <p:txBody>
          <a:bodyPr wrap="square" rtlCol="0">
            <a:spAutoFit/>
          </a:bodyPr>
          <a:lstStyle/>
          <a:p>
            <a:pPr algn="just"/>
            <a:r>
              <a:rPr lang="el-GR" b="1" dirty="0" smtClean="0">
                <a:solidFill>
                  <a:schemeClr val="dk1"/>
                </a:solidFill>
                <a:latin typeface="+mn-lt"/>
                <a:cs typeface="+mn-cs"/>
              </a:rPr>
              <a:t>Η πτήση </a:t>
            </a:r>
            <a:r>
              <a:rPr lang="el-GR" b="1" dirty="0">
                <a:solidFill>
                  <a:schemeClr val="dk1"/>
                </a:solidFill>
                <a:latin typeface="+mn-lt"/>
                <a:cs typeface="+mn-cs"/>
              </a:rPr>
              <a:t>γίνεται </a:t>
            </a:r>
            <a:r>
              <a:rPr lang="el-GR" b="1" u="sng" dirty="0">
                <a:solidFill>
                  <a:schemeClr val="dk1"/>
                </a:solidFill>
                <a:latin typeface="+mn-lt"/>
                <a:cs typeface="+mn-cs"/>
              </a:rPr>
              <a:t>με την βοήθεια</a:t>
            </a:r>
            <a:r>
              <a:rPr lang="el-GR" b="1" dirty="0">
                <a:solidFill>
                  <a:schemeClr val="dk1"/>
                </a:solidFill>
                <a:latin typeface="+mn-lt"/>
                <a:cs typeface="+mn-cs"/>
              </a:rPr>
              <a:t> των </a:t>
            </a:r>
            <a:r>
              <a:rPr lang="el-GR" b="1" dirty="0" err="1">
                <a:solidFill>
                  <a:schemeClr val="dk1"/>
                </a:solidFill>
                <a:latin typeface="+mn-lt"/>
                <a:cs typeface="+mn-cs"/>
              </a:rPr>
              <a:t>ραδιοβοηθημάτων</a:t>
            </a:r>
            <a:r>
              <a:rPr lang="el-GR" b="1" dirty="0">
                <a:solidFill>
                  <a:schemeClr val="dk1"/>
                </a:solidFill>
                <a:latin typeface="+mn-lt"/>
                <a:cs typeface="+mn-cs"/>
              </a:rPr>
              <a:t> του εδάφους και εκείνων </a:t>
            </a:r>
            <a:r>
              <a:rPr lang="el-GR" b="1" u="sng" dirty="0">
                <a:solidFill>
                  <a:schemeClr val="dk1"/>
                </a:solidFill>
                <a:latin typeface="+mn-lt"/>
                <a:cs typeface="+mn-cs"/>
              </a:rPr>
              <a:t>των οργάνων που διαθέτει το α/</a:t>
            </a:r>
            <a:r>
              <a:rPr lang="el-GR" b="1" u="sng" dirty="0" err="1">
                <a:solidFill>
                  <a:schemeClr val="dk1"/>
                </a:solidFill>
                <a:latin typeface="+mn-lt"/>
                <a:cs typeface="+mn-cs"/>
              </a:rPr>
              <a:t>φος</a:t>
            </a:r>
            <a:r>
              <a:rPr lang="el-GR" b="1" dirty="0" err="1">
                <a:solidFill>
                  <a:schemeClr val="dk1"/>
                </a:solidFill>
                <a:latin typeface="+mn-lt"/>
                <a:cs typeface="+mn-cs"/>
              </a:rPr>
              <a:t> </a:t>
            </a:r>
            <a:r>
              <a:rPr lang="el-GR" b="1" dirty="0">
                <a:solidFill>
                  <a:schemeClr val="dk1"/>
                </a:solidFill>
                <a:latin typeface="+mn-lt"/>
                <a:cs typeface="+mn-cs"/>
              </a:rPr>
              <a:t>συμμορφούμενο στις οδηγίες που δίνονται από τους ελεγκτές εναέριας κυκλοφορίας</a:t>
            </a:r>
          </a:p>
        </p:txBody>
      </p:sp>
      <p:sp>
        <p:nvSpPr>
          <p:cNvPr id="10" name="TextBox 9"/>
          <p:cNvSpPr txBox="1"/>
          <p:nvPr/>
        </p:nvSpPr>
        <p:spPr>
          <a:xfrm>
            <a:off x="5000628" y="2214554"/>
            <a:ext cx="3857652" cy="2031325"/>
          </a:xfrm>
          <a:prstGeom prst="rect">
            <a:avLst/>
          </a:prstGeom>
          <a:noFill/>
        </p:spPr>
        <p:txBody>
          <a:bodyPr wrap="square" rtlCol="0">
            <a:spAutoFit/>
          </a:bodyPr>
          <a:lstStyle/>
          <a:p>
            <a:pPr algn="just"/>
            <a:r>
              <a:rPr lang="el-GR" b="1" dirty="0">
                <a:solidFill>
                  <a:schemeClr val="dk1"/>
                </a:solidFill>
                <a:latin typeface="+mn-lt"/>
                <a:cs typeface="+mn-cs"/>
              </a:rPr>
              <a:t>η πτήση γίνεται με </a:t>
            </a:r>
            <a:r>
              <a:rPr lang="el-GR" b="1" u="sng" dirty="0">
                <a:solidFill>
                  <a:schemeClr val="dk1"/>
                </a:solidFill>
                <a:latin typeface="+mn-lt"/>
                <a:cs typeface="+mn-cs"/>
              </a:rPr>
              <a:t>παρατήρηση και αναγνώριση του εδάφους</a:t>
            </a:r>
            <a:r>
              <a:rPr lang="el-GR" b="1" dirty="0">
                <a:solidFill>
                  <a:schemeClr val="dk1"/>
                </a:solidFill>
                <a:latin typeface="+mn-lt"/>
                <a:cs typeface="+mn-cs"/>
              </a:rPr>
              <a:t> </a:t>
            </a:r>
            <a:r>
              <a:rPr lang="el-GR" b="1" dirty="0" smtClean="0">
                <a:solidFill>
                  <a:schemeClr val="dk1"/>
                </a:solidFill>
                <a:latin typeface="+mn-lt"/>
                <a:cs typeface="+mn-cs"/>
              </a:rPr>
              <a:t>από </a:t>
            </a:r>
            <a:r>
              <a:rPr lang="el-GR" b="1" dirty="0">
                <a:solidFill>
                  <a:schemeClr val="dk1"/>
                </a:solidFill>
                <a:latin typeface="+mn-lt"/>
                <a:cs typeface="+mn-cs"/>
              </a:rPr>
              <a:t>τον κυβερνήτη του αεροσκάφους που έχει την ευθύνη της πτήσης για την αποφυγή σύγκρουσης με άλλα α/φη ή εμπόδια.</a:t>
            </a:r>
          </a:p>
          <a:p>
            <a:endParaRPr lang="el-GR" dirty="0"/>
          </a:p>
        </p:txBody>
      </p:sp>
      <p:sp>
        <p:nvSpPr>
          <p:cNvPr id="11" name="TextBox 10"/>
          <p:cNvSpPr txBox="1"/>
          <p:nvPr/>
        </p:nvSpPr>
        <p:spPr>
          <a:xfrm>
            <a:off x="4744398" y="4929198"/>
            <a:ext cx="4399602" cy="369332"/>
          </a:xfrm>
          <a:prstGeom prst="rect">
            <a:avLst/>
          </a:prstGeom>
          <a:noFill/>
          <a:ln>
            <a:solidFill>
              <a:srgbClr val="FF0000"/>
            </a:solidFill>
          </a:ln>
        </p:spPr>
        <p:txBody>
          <a:bodyPr wrap="none" rtlCol="0">
            <a:spAutoFit/>
          </a:bodyPr>
          <a:lstStyle/>
          <a:p>
            <a:r>
              <a:rPr lang="en-US" b="1" dirty="0" smtClean="0"/>
              <a:t>Visual Meteorological Conditions </a:t>
            </a:r>
            <a:r>
              <a:rPr lang="en-US" b="1" dirty="0" smtClean="0">
                <a:solidFill>
                  <a:srgbClr val="FF0000"/>
                </a:solidFill>
              </a:rPr>
              <a:t>VMC</a:t>
            </a:r>
            <a:endParaRPr lang="el-GR" b="1" dirty="0">
              <a:solidFill>
                <a:srgbClr val="FF0000"/>
              </a:solidFill>
            </a:endParaRPr>
          </a:p>
        </p:txBody>
      </p:sp>
      <p:sp>
        <p:nvSpPr>
          <p:cNvPr id="12" name="TextBox 11"/>
          <p:cNvSpPr txBox="1"/>
          <p:nvPr/>
        </p:nvSpPr>
        <p:spPr>
          <a:xfrm>
            <a:off x="500034" y="4929198"/>
            <a:ext cx="4006225" cy="369332"/>
          </a:xfrm>
          <a:prstGeom prst="rect">
            <a:avLst/>
          </a:prstGeom>
          <a:noFill/>
          <a:ln>
            <a:solidFill>
              <a:srgbClr val="00B050"/>
            </a:solidFill>
          </a:ln>
        </p:spPr>
        <p:txBody>
          <a:bodyPr wrap="none" rtlCol="0">
            <a:spAutoFit/>
          </a:bodyPr>
          <a:lstStyle/>
          <a:p>
            <a:r>
              <a:rPr lang="en-US" b="1" dirty="0" smtClean="0"/>
              <a:t>IFR Meteorological Conditions </a:t>
            </a:r>
            <a:r>
              <a:rPr lang="en-US" b="1" dirty="0" smtClean="0">
                <a:solidFill>
                  <a:srgbClr val="00B050"/>
                </a:solidFill>
              </a:rPr>
              <a:t>IMC</a:t>
            </a:r>
            <a:endParaRPr lang="el-GR" b="1" dirty="0">
              <a:solidFill>
                <a:srgbClr val="00B050"/>
              </a:solidFill>
            </a:endParaRPr>
          </a:p>
        </p:txBody>
      </p:sp>
      <p:sp>
        <p:nvSpPr>
          <p:cNvPr id="13" name="Down Arrow 12"/>
          <p:cNvSpPr/>
          <p:nvPr/>
        </p:nvSpPr>
        <p:spPr>
          <a:xfrm>
            <a:off x="2357422" y="3929066"/>
            <a:ext cx="35719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Down Arrow 13"/>
          <p:cNvSpPr/>
          <p:nvPr/>
        </p:nvSpPr>
        <p:spPr>
          <a:xfrm>
            <a:off x="6643702" y="4071942"/>
            <a:ext cx="357190"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Down Arrow 14"/>
          <p:cNvSpPr/>
          <p:nvPr/>
        </p:nvSpPr>
        <p:spPr>
          <a:xfrm rot="17638963">
            <a:off x="4158827" y="3385010"/>
            <a:ext cx="305203" cy="2062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2071670" y="5500702"/>
            <a:ext cx="6572296" cy="1200329"/>
          </a:xfrm>
          <a:prstGeom prst="rect">
            <a:avLst/>
          </a:prstGeom>
          <a:noFill/>
          <a:ln>
            <a:noFill/>
          </a:ln>
        </p:spPr>
        <p:txBody>
          <a:bodyPr wrap="square" rtlCol="0">
            <a:spAutoFit/>
          </a:bodyPr>
          <a:lstStyle/>
          <a:p>
            <a:pPr algn="ctr"/>
            <a:r>
              <a:rPr lang="en-US" dirty="0" smtClean="0"/>
              <a:t> </a:t>
            </a:r>
            <a:r>
              <a:rPr lang="en-US" dirty="0" smtClean="0">
                <a:ln w="18415" cmpd="sng">
                  <a:solidFill>
                    <a:schemeClr val="accent6">
                      <a:lumMod val="75000"/>
                    </a:schemeClr>
                  </a:solidFill>
                  <a:prstDash val="solid"/>
                </a:ln>
                <a:solidFill>
                  <a:srgbClr val="C00000"/>
                </a:solidFill>
                <a:effectLst>
                  <a:outerShdw blurRad="63500" dir="3600000" algn="tl" rotWithShape="0">
                    <a:srgbClr val="000000">
                      <a:alpha val="70000"/>
                    </a:srgbClr>
                  </a:outerShdw>
                </a:effectLst>
              </a:rPr>
              <a:t>Special VFR  - SVFR </a:t>
            </a:r>
          </a:p>
          <a:p>
            <a:pPr algn="ctr"/>
            <a:r>
              <a:rPr lang="en-US" b="1" dirty="0" smtClean="0">
                <a:solidFill>
                  <a:schemeClr val="dk1"/>
                </a:solidFill>
                <a:latin typeface="+mn-lt"/>
                <a:cs typeface="+mn-cs"/>
              </a:rPr>
              <a:t>(</a:t>
            </a:r>
            <a:r>
              <a:rPr lang="el-GR" b="1" dirty="0" smtClean="0">
                <a:solidFill>
                  <a:schemeClr val="dk1"/>
                </a:solidFill>
                <a:latin typeface="+mn-lt"/>
                <a:cs typeface="+mn-cs"/>
              </a:rPr>
              <a:t>μόνο μέσα σε </a:t>
            </a:r>
            <a:r>
              <a:rPr lang="en-US" b="1" dirty="0" smtClean="0">
                <a:solidFill>
                  <a:schemeClr val="dk1"/>
                </a:solidFill>
                <a:latin typeface="+mn-lt"/>
                <a:cs typeface="+mn-cs"/>
              </a:rPr>
              <a:t>CTR)</a:t>
            </a:r>
          </a:p>
          <a:p>
            <a:r>
              <a:rPr lang="el-GR" b="1" dirty="0" smtClean="0">
                <a:solidFill>
                  <a:schemeClr val="dk1"/>
                </a:solidFill>
                <a:latin typeface="+mn-lt"/>
                <a:cs typeface="+mn-cs"/>
              </a:rPr>
              <a:t>Εναλλακτική της </a:t>
            </a:r>
            <a:r>
              <a:rPr lang="en-US" b="1" dirty="0" smtClean="0">
                <a:solidFill>
                  <a:schemeClr val="dk1"/>
                </a:solidFill>
                <a:latin typeface="+mn-lt"/>
                <a:cs typeface="+mn-cs"/>
              </a:rPr>
              <a:t>IFR </a:t>
            </a:r>
            <a:r>
              <a:rPr lang="el-GR" b="1" dirty="0" smtClean="0">
                <a:solidFill>
                  <a:schemeClr val="dk1"/>
                </a:solidFill>
                <a:latin typeface="+mn-lt"/>
                <a:cs typeface="+mn-cs"/>
              </a:rPr>
              <a:t>σε συνθήκες</a:t>
            </a:r>
            <a:r>
              <a:rPr lang="en-US" b="1" dirty="0" smtClean="0">
                <a:solidFill>
                  <a:schemeClr val="dk1"/>
                </a:solidFill>
                <a:latin typeface="+mn-lt"/>
                <a:cs typeface="+mn-cs"/>
              </a:rPr>
              <a:t> </a:t>
            </a:r>
            <a:r>
              <a:rPr lang="el-GR" b="1" dirty="0" smtClean="0">
                <a:solidFill>
                  <a:schemeClr val="dk1"/>
                </a:solidFill>
                <a:latin typeface="+mn-lt"/>
                <a:cs typeface="+mn-cs"/>
              </a:rPr>
              <a:t>κάτω από τα </a:t>
            </a:r>
            <a:r>
              <a:rPr lang="en-US" b="1" dirty="0" smtClean="0">
                <a:solidFill>
                  <a:schemeClr val="dk1"/>
                </a:solidFill>
                <a:latin typeface="+mn-lt"/>
                <a:cs typeface="+mn-cs"/>
              </a:rPr>
              <a:t>VMC minima </a:t>
            </a:r>
            <a:r>
              <a:rPr lang="el-GR" b="1" dirty="0" smtClean="0">
                <a:solidFill>
                  <a:schemeClr val="dk1"/>
                </a:solidFill>
                <a:latin typeface="+mn-lt"/>
                <a:cs typeface="+mn-cs"/>
              </a:rPr>
              <a:t>όταν ο χειριστής αδυνατεί να πετάξει </a:t>
            </a:r>
            <a:r>
              <a:rPr lang="en-US" b="1" dirty="0" smtClean="0">
                <a:solidFill>
                  <a:schemeClr val="dk1"/>
                </a:solidFill>
                <a:latin typeface="+mn-lt"/>
                <a:cs typeface="+mn-cs"/>
              </a:rPr>
              <a:t>IFR</a:t>
            </a:r>
            <a:endParaRPr lang="el-GR" b="1" dirty="0">
              <a:solidFill>
                <a:schemeClr val="dk1"/>
              </a:solidFill>
              <a:latin typeface="+mn-lt"/>
              <a:cs typeface="+mn-cs"/>
            </a:endParaRPr>
          </a:p>
        </p:txBody>
      </p:sp>
      <p:sp>
        <p:nvSpPr>
          <p:cNvPr id="17" name="Down Arrow 16"/>
          <p:cNvSpPr/>
          <p:nvPr/>
        </p:nvSpPr>
        <p:spPr>
          <a:xfrm rot="6546324">
            <a:off x="3361962" y="4939041"/>
            <a:ext cx="357190" cy="1322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p:cNvSpPr txBox="1"/>
          <p:nvPr/>
        </p:nvSpPr>
        <p:spPr>
          <a:xfrm>
            <a:off x="285720" y="428604"/>
            <a:ext cx="4114973" cy="369332"/>
          </a:xfrm>
          <a:prstGeom prst="rect">
            <a:avLst/>
          </a:prstGeom>
          <a:solidFill>
            <a:schemeClr val="tx2"/>
          </a:solidFill>
          <a:effectLst/>
        </p:spPr>
        <p:txBody>
          <a:bodyPr wrap="square" rtlCol="0">
            <a:spAutoFit/>
          </a:bodyPr>
          <a:lstStyle/>
          <a:p>
            <a:pPr algn="ct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Εξυπηρετήσεις Εναέριας Κυκλοφορίας</a:t>
            </a:r>
            <a:endParaRPr lang="el-G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ight Arrow 18"/>
          <p:cNvSpPr/>
          <p:nvPr/>
        </p:nvSpPr>
        <p:spPr>
          <a:xfrm>
            <a:off x="4500562" y="500042"/>
            <a:ext cx="78581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0675" y="500042"/>
            <a:ext cx="6675738" cy="369332"/>
          </a:xfrm>
          <a:prstGeom prst="rect">
            <a:avLst/>
          </a:prstGeom>
          <a:solidFill>
            <a:schemeClr val="tx2"/>
          </a:solidFill>
          <a:effectLst/>
        </p:spPr>
        <p:txBody>
          <a:bodyPr wrap="square" rtlCol="0">
            <a:spAutoFit/>
          </a:bodyPr>
          <a:lstStyle/>
          <a:p>
            <a:pPr algn="ct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Διαχωρισμός Αεροσκαφών στον Έλεγχο Εναέριας Κυκλοφορίας</a:t>
            </a:r>
            <a:endParaRPr lang="el-G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142844" y="2000240"/>
            <a:ext cx="2718886" cy="369332"/>
          </a:xfrm>
          <a:prstGeom prst="rect">
            <a:avLst/>
          </a:prstGeom>
          <a:solidFill>
            <a:schemeClr val="accent1">
              <a:lumMod val="20000"/>
              <a:lumOff val="80000"/>
            </a:schemeClr>
          </a:solidFill>
          <a:ln>
            <a:solidFill>
              <a:schemeClr val="tx2">
                <a:lumMod val="60000"/>
                <a:lumOff val="40000"/>
              </a:schemeClr>
            </a:solidFill>
          </a:ln>
        </p:spPr>
        <p:txBody>
          <a:bodyPr wrap="none" rtlCol="0">
            <a:spAutoFit/>
          </a:bodyPr>
          <a:lstStyle/>
          <a:p>
            <a:r>
              <a:rPr lang="el-GR" b="1" dirty="0" smtClean="0"/>
              <a:t>Κατακόρυφος - </a:t>
            </a:r>
            <a:r>
              <a:rPr lang="en-US" b="1" dirty="0" smtClean="0"/>
              <a:t>Vertical</a:t>
            </a:r>
            <a:endParaRPr lang="el-GR" b="1" dirty="0"/>
          </a:p>
        </p:txBody>
      </p:sp>
      <p:sp>
        <p:nvSpPr>
          <p:cNvPr id="4" name="TextBox 3"/>
          <p:cNvSpPr txBox="1"/>
          <p:nvPr/>
        </p:nvSpPr>
        <p:spPr>
          <a:xfrm>
            <a:off x="142844" y="4786322"/>
            <a:ext cx="2694840" cy="369332"/>
          </a:xfrm>
          <a:prstGeom prst="rect">
            <a:avLst/>
          </a:prstGeom>
          <a:solidFill>
            <a:schemeClr val="accent6">
              <a:lumMod val="40000"/>
              <a:lumOff val="60000"/>
            </a:schemeClr>
          </a:solidFill>
          <a:ln>
            <a:solidFill>
              <a:schemeClr val="tx2">
                <a:lumMod val="60000"/>
                <a:lumOff val="40000"/>
              </a:schemeClr>
            </a:solidFill>
          </a:ln>
        </p:spPr>
        <p:txBody>
          <a:bodyPr wrap="none" rtlCol="0">
            <a:spAutoFit/>
          </a:bodyPr>
          <a:lstStyle/>
          <a:p>
            <a:r>
              <a:rPr lang="el-GR" b="1" dirty="0" smtClean="0"/>
              <a:t>Οριζόντιος -</a:t>
            </a:r>
            <a:r>
              <a:rPr lang="en-US" b="1" dirty="0" smtClean="0"/>
              <a:t> Horizontal</a:t>
            </a:r>
            <a:endParaRPr lang="el-GR" b="1" dirty="0"/>
          </a:p>
        </p:txBody>
      </p:sp>
      <p:sp>
        <p:nvSpPr>
          <p:cNvPr id="5" name="Rectangle 4"/>
          <p:cNvSpPr/>
          <p:nvPr/>
        </p:nvSpPr>
        <p:spPr>
          <a:xfrm>
            <a:off x="3000364" y="1142984"/>
            <a:ext cx="5786478" cy="861774"/>
          </a:xfrm>
          <a:prstGeom prst="rect">
            <a:avLst/>
          </a:prstGeom>
          <a:solidFill>
            <a:schemeClr val="accent1">
              <a:lumMod val="20000"/>
              <a:lumOff val="80000"/>
            </a:schemeClr>
          </a:solidFill>
        </p:spPr>
        <p:txBody>
          <a:bodyPr wrap="square">
            <a:spAutoFit/>
          </a:bodyPr>
          <a:lstStyle/>
          <a:p>
            <a:pPr algn="just"/>
            <a:r>
              <a:rPr lang="el-GR" b="1" dirty="0" smtClean="0"/>
              <a:t>ελάχιστος κατακόρυφος διαχωρισμός</a:t>
            </a:r>
            <a:r>
              <a:rPr lang="el-GR" dirty="0" smtClean="0"/>
              <a:t> </a:t>
            </a:r>
          </a:p>
          <a:p>
            <a:pPr algn="just"/>
            <a:r>
              <a:rPr lang="el-GR" sz="1600" dirty="0" smtClean="0"/>
              <a:t>(</a:t>
            </a:r>
            <a:r>
              <a:rPr lang="en-US" sz="1600" dirty="0" smtClean="0"/>
              <a:t>Vertical  Separation Minimum</a:t>
            </a:r>
            <a:r>
              <a:rPr lang="el-GR" sz="1600" dirty="0" smtClean="0"/>
              <a:t> - VSM) 1.000 ποδών κάτω από το ύψος των 29.000ποδών και 2.000 ποδών πάνω απ’ αυτό</a:t>
            </a:r>
            <a:endParaRPr lang="el-GR" sz="1600" dirty="0"/>
          </a:p>
        </p:txBody>
      </p:sp>
      <p:sp>
        <p:nvSpPr>
          <p:cNvPr id="36865" name="Rectangle 1"/>
          <p:cNvSpPr>
            <a:spLocks noChangeArrowheads="1"/>
          </p:cNvSpPr>
          <p:nvPr/>
        </p:nvSpPr>
        <p:spPr bwMode="auto">
          <a:xfrm>
            <a:off x="2987824" y="2492896"/>
            <a:ext cx="6000792" cy="1138773"/>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ο </a:t>
            </a:r>
            <a:r>
              <a:rPr kumimoji="0" lang="el-G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μειωμένος ελάχιστος </a:t>
            </a:r>
            <a:r>
              <a:rPr lang="el-GR" b="1" dirty="0" smtClean="0"/>
              <a:t>κατακόρυφος</a:t>
            </a:r>
            <a:r>
              <a:rPr kumimoji="0" lang="el-G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διαχωρισμός</a:t>
            </a:r>
            <a:r>
              <a:rPr kumimoji="0" lang="el-G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l-GR"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Reduced</a:t>
            </a: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Vertical  Separation Minimum</a:t>
            </a: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r>
              <a:rPr kumimoji="0" lang="el-G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RVSM</a:t>
            </a: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των 1000 ποδών κάτω από τα 41.000 πόδια και 2.000 ποδών πάνω απ’ αυτό.</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3000364" y="5000636"/>
            <a:ext cx="4126451" cy="615553"/>
          </a:xfrm>
          <a:prstGeom prst="rect">
            <a:avLst/>
          </a:prstGeom>
          <a:solidFill>
            <a:schemeClr val="accent6">
              <a:lumMod val="20000"/>
              <a:lumOff val="80000"/>
            </a:schemeClr>
          </a:solidFill>
        </p:spPr>
        <p:txBody>
          <a:bodyPr wrap="none" rtlCol="0">
            <a:spAutoFit/>
          </a:bodyPr>
          <a:lstStyle/>
          <a:p>
            <a:pPr algn="ctr"/>
            <a:r>
              <a:rPr lang="el-GR" b="1" dirty="0" smtClean="0"/>
              <a:t>Πλευρικός – </a:t>
            </a:r>
            <a:r>
              <a:rPr lang="en-US" b="1" dirty="0" smtClean="0"/>
              <a:t>Lateral</a:t>
            </a:r>
            <a:r>
              <a:rPr lang="el-GR" b="1" dirty="0" smtClean="0"/>
              <a:t> </a:t>
            </a:r>
          </a:p>
          <a:p>
            <a:pPr algn="ctr"/>
            <a:r>
              <a:rPr lang="el-GR" sz="1600" dirty="0" smtClean="0"/>
              <a:t>(διαφορετικά </a:t>
            </a:r>
            <a:r>
              <a:rPr lang="en-US" sz="1600" dirty="0" smtClean="0"/>
              <a:t>routes </a:t>
            </a:r>
            <a:r>
              <a:rPr lang="el-GR" sz="1600" dirty="0" smtClean="0"/>
              <a:t>ή γεωγραφική περιοχή)</a:t>
            </a:r>
            <a:endParaRPr lang="el-GR" sz="1600" dirty="0"/>
          </a:p>
        </p:txBody>
      </p:sp>
      <p:sp>
        <p:nvSpPr>
          <p:cNvPr id="8" name="TextBox 7"/>
          <p:cNvSpPr txBox="1"/>
          <p:nvPr/>
        </p:nvSpPr>
        <p:spPr>
          <a:xfrm>
            <a:off x="3000364" y="3929066"/>
            <a:ext cx="3689151" cy="615553"/>
          </a:xfrm>
          <a:prstGeom prst="rect">
            <a:avLst/>
          </a:prstGeom>
          <a:solidFill>
            <a:schemeClr val="accent6">
              <a:lumMod val="20000"/>
              <a:lumOff val="80000"/>
            </a:schemeClr>
          </a:solidFill>
        </p:spPr>
        <p:txBody>
          <a:bodyPr wrap="none" rtlCol="0">
            <a:spAutoFit/>
          </a:bodyPr>
          <a:lstStyle/>
          <a:p>
            <a:pPr algn="ctr"/>
            <a:r>
              <a:rPr lang="el-GR" b="1" dirty="0" smtClean="0"/>
              <a:t>Διαμήκης – </a:t>
            </a:r>
            <a:r>
              <a:rPr lang="en-US" b="1" dirty="0" smtClean="0"/>
              <a:t>Longitudinal</a:t>
            </a:r>
            <a:endParaRPr lang="el-GR" b="1" dirty="0" smtClean="0"/>
          </a:p>
          <a:p>
            <a:pPr algn="ctr"/>
            <a:r>
              <a:rPr lang="el-GR" sz="1600" dirty="0" smtClean="0"/>
              <a:t>(για ίδια, αντίθετα ή τεμνόμενα </a:t>
            </a:r>
            <a:r>
              <a:rPr lang="en-US" sz="1600" dirty="0" smtClean="0"/>
              <a:t>routes) </a:t>
            </a:r>
            <a:endParaRPr lang="el-GR" sz="1600" dirty="0"/>
          </a:p>
        </p:txBody>
      </p:sp>
      <p:sp>
        <p:nvSpPr>
          <p:cNvPr id="9" name="TextBox 8"/>
          <p:cNvSpPr txBox="1"/>
          <p:nvPr/>
        </p:nvSpPr>
        <p:spPr>
          <a:xfrm>
            <a:off x="6858016" y="3571876"/>
            <a:ext cx="1672253" cy="646331"/>
          </a:xfrm>
          <a:prstGeom prst="rect">
            <a:avLst/>
          </a:prstGeom>
          <a:solidFill>
            <a:schemeClr val="accent6">
              <a:lumMod val="20000"/>
              <a:lumOff val="80000"/>
            </a:schemeClr>
          </a:solidFill>
          <a:ln>
            <a:solidFill>
              <a:schemeClr val="accent6">
                <a:lumMod val="60000"/>
                <a:lumOff val="40000"/>
              </a:schemeClr>
            </a:solidFill>
          </a:ln>
        </p:spPr>
        <p:txBody>
          <a:bodyPr wrap="none" rtlCol="0">
            <a:spAutoFit/>
          </a:bodyPr>
          <a:lstStyle/>
          <a:p>
            <a:r>
              <a:rPr lang="el-GR" b="1" dirty="0" smtClean="0"/>
              <a:t>Χρονικός </a:t>
            </a:r>
          </a:p>
          <a:p>
            <a:r>
              <a:rPr lang="el-GR" dirty="0" smtClean="0"/>
              <a:t>(3,5,10,15</a:t>
            </a:r>
            <a:r>
              <a:rPr lang="en-US" dirty="0" smtClean="0"/>
              <a:t>min)</a:t>
            </a:r>
            <a:endParaRPr lang="el-GR" dirty="0"/>
          </a:p>
        </p:txBody>
      </p:sp>
      <p:sp>
        <p:nvSpPr>
          <p:cNvPr id="10" name="TextBox 9"/>
          <p:cNvSpPr txBox="1"/>
          <p:nvPr/>
        </p:nvSpPr>
        <p:spPr>
          <a:xfrm>
            <a:off x="6858016" y="4214818"/>
            <a:ext cx="1714512" cy="646331"/>
          </a:xfrm>
          <a:prstGeom prst="rect">
            <a:avLst/>
          </a:prstGeom>
          <a:solidFill>
            <a:schemeClr val="accent6">
              <a:lumMod val="20000"/>
              <a:lumOff val="80000"/>
            </a:schemeClr>
          </a:solidFill>
        </p:spPr>
        <p:txBody>
          <a:bodyPr wrap="square" rtlCol="0">
            <a:spAutoFit/>
          </a:bodyPr>
          <a:lstStyle/>
          <a:p>
            <a:r>
              <a:rPr lang="el-GR" b="1" dirty="0" smtClean="0"/>
              <a:t>Απόσταση</a:t>
            </a:r>
            <a:r>
              <a:rPr lang="el-GR" dirty="0" smtClean="0"/>
              <a:t> </a:t>
            </a:r>
          </a:p>
          <a:p>
            <a:r>
              <a:rPr lang="el-GR" dirty="0" smtClean="0"/>
              <a:t>(10,20 ΝΜ)</a:t>
            </a:r>
            <a:endParaRPr lang="el-GR" dirty="0"/>
          </a:p>
        </p:txBody>
      </p:sp>
      <p:sp>
        <p:nvSpPr>
          <p:cNvPr id="11" name="TextBox 10"/>
          <p:cNvSpPr txBox="1"/>
          <p:nvPr/>
        </p:nvSpPr>
        <p:spPr>
          <a:xfrm>
            <a:off x="3000364" y="6072206"/>
            <a:ext cx="3429024" cy="369332"/>
          </a:xfrm>
          <a:prstGeom prst="rect">
            <a:avLst/>
          </a:prstGeom>
          <a:solidFill>
            <a:schemeClr val="accent6">
              <a:lumMod val="20000"/>
              <a:lumOff val="80000"/>
            </a:schemeClr>
          </a:solidFill>
        </p:spPr>
        <p:txBody>
          <a:bodyPr wrap="square" rtlCol="0">
            <a:spAutoFit/>
          </a:bodyPr>
          <a:lstStyle/>
          <a:p>
            <a:r>
              <a:rPr lang="el-GR" dirty="0" smtClean="0"/>
              <a:t>Με χρήση </a:t>
            </a:r>
            <a:r>
              <a:rPr lang="en-US" b="1" dirty="0" smtClean="0"/>
              <a:t>Radar</a:t>
            </a:r>
            <a:r>
              <a:rPr lang="el-GR" dirty="0" smtClean="0"/>
              <a:t> (3,5,10 ΝΜ)</a:t>
            </a:r>
            <a:r>
              <a:rPr lang="en-US" dirty="0" smtClean="0"/>
              <a:t> </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000108"/>
            <a:ext cx="7786742" cy="1754326"/>
          </a:xfrm>
          <a:prstGeom prst="rect">
            <a:avLst/>
          </a:prstGeom>
        </p:spPr>
        <p:txBody>
          <a:bodyPr wrap="square">
            <a:spAutoFit/>
          </a:bodyPr>
          <a:lstStyle/>
          <a:p>
            <a:pPr algn="just"/>
            <a:r>
              <a:rPr lang="el-GR" b="1" dirty="0" smtClean="0">
                <a:solidFill>
                  <a:srgbClr val="FF0000"/>
                </a:solidFill>
                <a:latin typeface="+mn-lt"/>
                <a:cs typeface="+mn-cs"/>
              </a:rPr>
              <a:t>Ελάχιστα ύψη</a:t>
            </a:r>
            <a:endParaRPr lang="en-US" b="1" dirty="0" smtClean="0">
              <a:solidFill>
                <a:srgbClr val="FF0000"/>
              </a:solidFill>
              <a:latin typeface="+mn-lt"/>
              <a:cs typeface="+mn-cs"/>
            </a:endParaRPr>
          </a:p>
          <a:p>
            <a:pPr algn="just"/>
            <a:endParaRPr lang="en-US" b="1" dirty="0" smtClean="0">
              <a:solidFill>
                <a:srgbClr val="FF0000"/>
              </a:solidFill>
              <a:latin typeface="+mn-lt"/>
              <a:cs typeface="+mn-cs"/>
            </a:endParaRPr>
          </a:p>
          <a:p>
            <a:pPr algn="just"/>
            <a:r>
              <a:rPr lang="el-GR" dirty="0" smtClean="0">
                <a:solidFill>
                  <a:schemeClr val="dk1"/>
                </a:solidFill>
                <a:latin typeface="+mn-lt"/>
                <a:cs typeface="+mn-cs"/>
              </a:rPr>
              <a:t>- </a:t>
            </a:r>
            <a:r>
              <a:rPr lang="el-GR" b="1" dirty="0" smtClean="0">
                <a:solidFill>
                  <a:schemeClr val="dk1"/>
                </a:solidFill>
                <a:latin typeface="+mn-lt"/>
                <a:cs typeface="+mn-cs"/>
              </a:rPr>
              <a:t>πάνω από τις πυκνοκατοικημένες περιοχές</a:t>
            </a:r>
            <a:r>
              <a:rPr lang="el-GR" dirty="0" smtClean="0">
                <a:solidFill>
                  <a:schemeClr val="dk1"/>
                </a:solidFill>
                <a:latin typeface="+mn-lt"/>
                <a:cs typeface="+mn-cs"/>
              </a:rPr>
              <a:t> πόλεων, κωμοπόλεων, οικισμών ή πάνω από υπαίθρια συγκέντρωση προσώπων, σε ύψος τουλάχιστον 300 μ. (</a:t>
            </a:r>
            <a:r>
              <a:rPr lang="el-GR" b="1" dirty="0" smtClean="0">
                <a:solidFill>
                  <a:schemeClr val="dk1"/>
                </a:solidFill>
                <a:latin typeface="+mn-lt"/>
                <a:cs typeface="+mn-cs"/>
              </a:rPr>
              <a:t>1.000</a:t>
            </a:r>
            <a:r>
              <a:rPr lang="en-US" b="1" dirty="0" smtClean="0">
                <a:solidFill>
                  <a:schemeClr val="dk1"/>
                </a:solidFill>
                <a:latin typeface="+mn-lt"/>
                <a:cs typeface="+mn-cs"/>
              </a:rPr>
              <a:t> </a:t>
            </a:r>
            <a:r>
              <a:rPr lang="el-GR" b="1" dirty="0" smtClean="0">
                <a:solidFill>
                  <a:schemeClr val="dk1"/>
                </a:solidFill>
                <a:latin typeface="+mn-lt"/>
                <a:cs typeface="+mn-cs"/>
              </a:rPr>
              <a:t>πόδια) πάνω από το ψηλότερο εμπόδιο </a:t>
            </a:r>
            <a:r>
              <a:rPr lang="el-GR" dirty="0" smtClean="0">
                <a:solidFill>
                  <a:schemeClr val="dk1"/>
                </a:solidFill>
                <a:latin typeface="+mn-lt"/>
                <a:cs typeface="+mn-cs"/>
              </a:rPr>
              <a:t>εντός ακτίνας</a:t>
            </a:r>
            <a:r>
              <a:rPr lang="en-US" dirty="0" smtClean="0">
                <a:solidFill>
                  <a:schemeClr val="dk1"/>
                </a:solidFill>
                <a:latin typeface="+mn-lt"/>
                <a:cs typeface="+mn-cs"/>
              </a:rPr>
              <a:t> </a:t>
            </a:r>
            <a:r>
              <a:rPr lang="el-GR" dirty="0" smtClean="0">
                <a:solidFill>
                  <a:schemeClr val="dk1"/>
                </a:solidFill>
                <a:latin typeface="+mn-lt"/>
                <a:cs typeface="+mn-cs"/>
              </a:rPr>
              <a:t>600 μ. από το αεροσκάφος,</a:t>
            </a:r>
            <a:endParaRPr lang="el-GR" dirty="0">
              <a:solidFill>
                <a:schemeClr val="dk1"/>
              </a:solidFill>
              <a:latin typeface="+mn-lt"/>
              <a:cs typeface="+mn-cs"/>
            </a:endParaRPr>
          </a:p>
        </p:txBody>
      </p:sp>
      <p:sp>
        <p:nvSpPr>
          <p:cNvPr id="3" name="Rectangle 2"/>
          <p:cNvSpPr/>
          <p:nvPr/>
        </p:nvSpPr>
        <p:spPr>
          <a:xfrm>
            <a:off x="500034" y="2786058"/>
            <a:ext cx="7143800" cy="646331"/>
          </a:xfrm>
          <a:prstGeom prst="rect">
            <a:avLst/>
          </a:prstGeom>
        </p:spPr>
        <p:txBody>
          <a:bodyPr wrap="square">
            <a:spAutoFit/>
          </a:bodyPr>
          <a:lstStyle/>
          <a:p>
            <a:pPr algn="just"/>
            <a:r>
              <a:rPr lang="el-GR" dirty="0" smtClean="0">
                <a:solidFill>
                  <a:schemeClr val="dk1"/>
                </a:solidFill>
                <a:latin typeface="+mn-lt"/>
                <a:cs typeface="+mn-cs"/>
              </a:rPr>
              <a:t>- </a:t>
            </a:r>
            <a:r>
              <a:rPr lang="el-GR" b="1" dirty="0" smtClean="0">
                <a:solidFill>
                  <a:schemeClr val="dk1"/>
                </a:solidFill>
                <a:latin typeface="+mn-lt"/>
                <a:cs typeface="+mn-cs"/>
              </a:rPr>
              <a:t>οπουδήποτε αλλού </a:t>
            </a:r>
            <a:r>
              <a:rPr lang="el-GR" dirty="0" smtClean="0">
                <a:solidFill>
                  <a:schemeClr val="dk1"/>
                </a:solidFill>
                <a:latin typeface="+mn-lt"/>
                <a:cs typeface="+mn-cs"/>
              </a:rPr>
              <a:t>σε ύψος τουλάχιστον150 μ. </a:t>
            </a:r>
            <a:r>
              <a:rPr lang="el-GR" b="1" dirty="0" smtClean="0">
                <a:solidFill>
                  <a:schemeClr val="dk1"/>
                </a:solidFill>
                <a:latin typeface="+mn-lt"/>
                <a:cs typeface="+mn-cs"/>
              </a:rPr>
              <a:t>(500 πόδια) </a:t>
            </a:r>
            <a:r>
              <a:rPr lang="el-GR" dirty="0" smtClean="0">
                <a:solidFill>
                  <a:schemeClr val="dk1"/>
                </a:solidFill>
                <a:latin typeface="+mn-lt"/>
                <a:cs typeface="+mn-cs"/>
              </a:rPr>
              <a:t>πάνω</a:t>
            </a:r>
            <a:r>
              <a:rPr lang="en-US" dirty="0" smtClean="0">
                <a:solidFill>
                  <a:schemeClr val="dk1"/>
                </a:solidFill>
                <a:latin typeface="+mn-lt"/>
                <a:cs typeface="+mn-cs"/>
              </a:rPr>
              <a:t> </a:t>
            </a:r>
            <a:r>
              <a:rPr lang="el-GR" dirty="0" smtClean="0">
                <a:solidFill>
                  <a:schemeClr val="dk1"/>
                </a:solidFill>
                <a:latin typeface="+mn-lt"/>
                <a:cs typeface="+mn-cs"/>
              </a:rPr>
              <a:t>από το έδαφος ή υδάτινη επιφάνεια</a:t>
            </a:r>
            <a:r>
              <a:rPr lang="el-GR" dirty="0" smtClean="0"/>
              <a:t>.</a:t>
            </a:r>
            <a:endParaRPr lang="el-GR" dirty="0"/>
          </a:p>
        </p:txBody>
      </p:sp>
      <p:sp>
        <p:nvSpPr>
          <p:cNvPr id="4" name="Rectangle 3"/>
          <p:cNvSpPr/>
          <p:nvPr/>
        </p:nvSpPr>
        <p:spPr>
          <a:xfrm>
            <a:off x="500034" y="3714752"/>
            <a:ext cx="7858180" cy="1754326"/>
          </a:xfrm>
          <a:prstGeom prst="rect">
            <a:avLst/>
          </a:prstGeom>
        </p:spPr>
        <p:txBody>
          <a:bodyPr wrap="square">
            <a:spAutoFit/>
          </a:bodyPr>
          <a:lstStyle/>
          <a:p>
            <a:pPr algn="just"/>
            <a:r>
              <a:rPr lang="el-GR" dirty="0" smtClean="0">
                <a:solidFill>
                  <a:schemeClr val="dk1"/>
                </a:solidFill>
                <a:latin typeface="+mn-lt"/>
                <a:cs typeface="+mn-cs"/>
              </a:rPr>
              <a:t>Εκτός αν έχει καθορισθεί διαφορετικά για πτήσεις εντός ελεγχομένου εναερίου χώρου (π.χ. V</a:t>
            </a:r>
            <a:r>
              <a:rPr lang="en-US" dirty="0" smtClean="0">
                <a:solidFill>
                  <a:schemeClr val="dk1"/>
                </a:solidFill>
                <a:latin typeface="+mn-lt"/>
                <a:cs typeface="+mn-cs"/>
              </a:rPr>
              <a:t>FR ROUTES AND ALTITUDES</a:t>
            </a:r>
            <a:r>
              <a:rPr lang="el-GR" dirty="0" smtClean="0">
                <a:solidFill>
                  <a:schemeClr val="dk1"/>
                </a:solidFill>
                <a:latin typeface="+mn-lt"/>
                <a:cs typeface="+mn-cs"/>
              </a:rPr>
              <a:t> σε τερματικές περιοχές) </a:t>
            </a:r>
            <a:r>
              <a:rPr lang="el-GR" b="1" dirty="0" smtClean="0">
                <a:solidFill>
                  <a:schemeClr val="dk1"/>
                </a:solidFill>
                <a:latin typeface="+mn-lt"/>
                <a:cs typeface="+mn-cs"/>
              </a:rPr>
              <a:t>τα </a:t>
            </a:r>
            <a:r>
              <a:rPr lang="en-US" b="1" dirty="0" smtClean="0">
                <a:solidFill>
                  <a:schemeClr val="dk1"/>
                </a:solidFill>
                <a:latin typeface="+mn-lt"/>
                <a:cs typeface="+mn-cs"/>
              </a:rPr>
              <a:t>VFR</a:t>
            </a:r>
            <a:r>
              <a:rPr lang="el-GR" b="1" dirty="0" smtClean="0">
                <a:solidFill>
                  <a:schemeClr val="dk1"/>
                </a:solidFill>
                <a:latin typeface="+mn-lt"/>
                <a:cs typeface="+mn-cs"/>
              </a:rPr>
              <a:t> αεροσκάφη που πετούν</a:t>
            </a:r>
            <a:r>
              <a:rPr lang="el-GR" dirty="0" smtClean="0">
                <a:solidFill>
                  <a:schemeClr val="dk1"/>
                </a:solidFill>
                <a:latin typeface="+mn-lt"/>
                <a:cs typeface="+mn-cs"/>
              </a:rPr>
              <a:t> σε ευθεία και οριζόντια πτήση </a:t>
            </a:r>
            <a:r>
              <a:rPr lang="el-GR" b="1" dirty="0" smtClean="0">
                <a:solidFill>
                  <a:schemeClr val="dk1"/>
                </a:solidFill>
                <a:latin typeface="+mn-lt"/>
                <a:cs typeface="+mn-cs"/>
              </a:rPr>
              <a:t>σε ύψος μεγαλύτερο των 3000 ποδών από το έδαφος </a:t>
            </a:r>
            <a:r>
              <a:rPr lang="el-GR" dirty="0" smtClean="0">
                <a:solidFill>
                  <a:schemeClr val="dk1"/>
                </a:solidFill>
                <a:latin typeface="+mn-lt"/>
                <a:cs typeface="+mn-cs"/>
              </a:rPr>
              <a:t>ή την επιφάνεια της θάλασσας θα πρέπει να διατηρούν επίπεδα πλεύσης ανάλογα με το ίχνος τους (</a:t>
            </a:r>
            <a:r>
              <a:rPr lang="el-GR" b="1" dirty="0" smtClean="0">
                <a:solidFill>
                  <a:schemeClr val="dk1"/>
                </a:solidFill>
                <a:latin typeface="+mn-lt"/>
                <a:cs typeface="+mn-cs"/>
              </a:rPr>
              <a:t>από 000° έως 179° ύψη ΜΟΝΑ + 500 πόδια και από 180° έως 359° ύψη ζυγά + 500πόδια)</a:t>
            </a:r>
            <a:endParaRPr lang="el-GR" b="1" dirty="0">
              <a:solidFill>
                <a:schemeClr val="dk1"/>
              </a:solidFill>
              <a:latin typeface="+mn-lt"/>
              <a:cs typeface="+mn-cs"/>
            </a:endParaRPr>
          </a:p>
        </p:txBody>
      </p:sp>
      <p:sp>
        <p:nvSpPr>
          <p:cNvPr id="5" name="TextBox 4"/>
          <p:cNvSpPr txBox="1"/>
          <p:nvPr/>
        </p:nvSpPr>
        <p:spPr>
          <a:xfrm>
            <a:off x="3286116" y="500042"/>
            <a:ext cx="2574744" cy="369332"/>
          </a:xfrm>
          <a:prstGeom prst="rect">
            <a:avLst/>
          </a:prstGeom>
          <a:noFill/>
        </p:spPr>
        <p:txBody>
          <a:bodyPr wrap="none" rtlCol="0">
            <a:spAutoFit/>
          </a:bodyPr>
          <a:lstStyle/>
          <a:p>
            <a:r>
              <a:rPr lang="el-GR" b="1" u="sng" dirty="0" smtClean="0">
                <a:solidFill>
                  <a:srgbClr val="FF0000"/>
                </a:solidFill>
              </a:rPr>
              <a:t>Ύψη για </a:t>
            </a:r>
            <a:r>
              <a:rPr lang="en-US" b="1" u="sng" dirty="0" smtClean="0">
                <a:solidFill>
                  <a:srgbClr val="FF0000"/>
                </a:solidFill>
              </a:rPr>
              <a:t>VFR </a:t>
            </a:r>
            <a:r>
              <a:rPr lang="el-GR" b="1" u="sng" dirty="0" smtClean="0">
                <a:solidFill>
                  <a:srgbClr val="FF0000"/>
                </a:solidFill>
              </a:rPr>
              <a:t>πτήσεις</a:t>
            </a:r>
            <a:endParaRPr lang="el-GR" b="1" u="sng"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86116" y="214290"/>
            <a:ext cx="2000232" cy="35394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r>
              <a:rPr lang="en-US" sz="2000" b="1" dirty="0" smtClean="0" bmk="_Toc241850677">
                <a:ln w="18000">
                  <a:solidFill>
                    <a:srgbClr val="00B050"/>
                  </a:solidFill>
                  <a:prstDash val="solid"/>
                  <a:miter lim="800000"/>
                </a:ln>
                <a:solidFill>
                  <a:srgbClr val="00B050"/>
                </a:solidFill>
                <a:effectLst>
                  <a:outerShdw blurRad="25500" dist="23000" dir="7020000" algn="tl">
                    <a:srgbClr val="000000">
                      <a:alpha val="50000"/>
                    </a:srgbClr>
                  </a:outerShdw>
                </a:effectLst>
                <a:latin typeface="Arial" pitchFamily="34" charset="0"/>
                <a:cs typeface="Arial" pitchFamily="34" charset="0"/>
              </a:rPr>
              <a:t>IFR</a:t>
            </a:r>
            <a:r>
              <a:rPr lang="el-GR" sz="2000" b="1" dirty="0" smtClean="0" bmk="_Toc241850677">
                <a:ln w="18000">
                  <a:solidFill>
                    <a:srgbClr val="00B050"/>
                  </a:solidFill>
                  <a:prstDash val="solid"/>
                  <a:miter lim="800000"/>
                </a:ln>
                <a:solidFill>
                  <a:srgbClr val="00B050"/>
                </a:solidFill>
                <a:effectLst>
                  <a:outerShdw blurRad="25500" dist="23000" dir="7020000" algn="tl">
                    <a:srgbClr val="000000">
                      <a:alpha val="50000"/>
                    </a:srgbClr>
                  </a:outerShdw>
                </a:effectLst>
                <a:latin typeface="Arial" pitchFamily="34" charset="0"/>
                <a:cs typeface="Arial" pitchFamily="34" charset="0"/>
              </a:rPr>
              <a:t>  ΠΤΗΣΕΙΣ</a:t>
            </a:r>
          </a:p>
        </p:txBody>
      </p:sp>
      <p:sp>
        <p:nvSpPr>
          <p:cNvPr id="2049" name="Rectangle 1"/>
          <p:cNvSpPr>
            <a:spLocks noChangeArrowheads="1"/>
          </p:cNvSpPr>
          <p:nvPr/>
        </p:nvSpPr>
        <p:spPr bwMode="auto">
          <a:xfrm>
            <a:off x="571472" y="785794"/>
            <a:ext cx="8143932" cy="1154162"/>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b="1" dirty="0" smtClean="0">
                <a:solidFill>
                  <a:srgbClr val="00B050"/>
                </a:solidFill>
                <a:latin typeface="+mn-lt"/>
                <a:cs typeface="+mn-cs"/>
              </a:rPr>
              <a:t>Κανόνες για ΙFR πτήσεις (γενικά)</a:t>
            </a:r>
          </a:p>
          <a:p>
            <a:pPr marL="0" marR="0" lvl="0" indent="0" algn="just" defTabSz="914400" rtl="0" eaLnBrk="0" fontAlgn="base" latinLnBrk="0" hangingPunct="0">
              <a:lnSpc>
                <a:spcPct val="100000"/>
              </a:lnSpc>
              <a:spcBef>
                <a:spcPct val="0"/>
              </a:spcBef>
              <a:spcAft>
                <a:spcPct val="0"/>
              </a:spcAft>
              <a:buClrTx/>
              <a:buSzTx/>
              <a:buFontTx/>
              <a:buNone/>
              <a:tabLst/>
            </a:pPr>
            <a:r>
              <a:rPr lang="el-GR" dirty="0" smtClean="0">
                <a:solidFill>
                  <a:schemeClr val="dk1"/>
                </a:solidFill>
                <a:latin typeface="+mn-lt"/>
                <a:cs typeface="+mn-cs"/>
              </a:rPr>
              <a:t>Για να πετάξει  ένα αεροσκάφος Ι</a:t>
            </a:r>
            <a:r>
              <a:rPr lang="en-US" dirty="0" smtClean="0">
                <a:solidFill>
                  <a:schemeClr val="dk1"/>
                </a:solidFill>
                <a:latin typeface="+mn-lt"/>
                <a:cs typeface="+mn-cs"/>
              </a:rPr>
              <a:t>FR</a:t>
            </a:r>
            <a:r>
              <a:rPr lang="el-GR" dirty="0" smtClean="0">
                <a:solidFill>
                  <a:schemeClr val="dk1"/>
                </a:solidFill>
                <a:latin typeface="+mn-lt"/>
                <a:cs typeface="+mn-cs"/>
              </a:rPr>
              <a:t> πρέπει  να είναι  εφοδιασμένο: </a:t>
            </a:r>
          </a:p>
          <a:p>
            <a:pPr marL="0" marR="0" lvl="0" indent="0" algn="just" defTabSz="914400" rtl="0" eaLnBrk="0" fontAlgn="base" latinLnBrk="0" hangingPunct="0">
              <a:lnSpc>
                <a:spcPct val="100000"/>
              </a:lnSpc>
              <a:spcBef>
                <a:spcPct val="0"/>
              </a:spcBef>
              <a:spcAft>
                <a:spcPct val="0"/>
              </a:spcAft>
              <a:buClrTx/>
              <a:buSzTx/>
              <a:buFontTx/>
              <a:buNone/>
              <a:tabLst/>
            </a:pPr>
            <a:r>
              <a:rPr lang="el-GR" dirty="0" smtClean="0">
                <a:solidFill>
                  <a:schemeClr val="dk1"/>
                </a:solidFill>
                <a:latin typeface="+mn-lt"/>
                <a:cs typeface="+mn-cs"/>
              </a:rPr>
              <a:t>α) Με ειδικά όργανα και </a:t>
            </a:r>
          </a:p>
          <a:p>
            <a:pPr marL="0" marR="0" lvl="0" indent="0" algn="just" defTabSz="914400" rtl="0" eaLnBrk="0" fontAlgn="base" latinLnBrk="0" hangingPunct="0">
              <a:lnSpc>
                <a:spcPct val="100000"/>
              </a:lnSpc>
              <a:spcBef>
                <a:spcPct val="0"/>
              </a:spcBef>
              <a:spcAft>
                <a:spcPct val="0"/>
              </a:spcAft>
              <a:buClrTx/>
              <a:buSzTx/>
              <a:buFontTx/>
              <a:buNone/>
              <a:tabLst/>
            </a:pPr>
            <a:r>
              <a:rPr lang="el-GR" dirty="0" smtClean="0">
                <a:solidFill>
                  <a:schemeClr val="dk1"/>
                </a:solidFill>
                <a:latin typeface="+mn-lt"/>
                <a:cs typeface="+mn-cs"/>
              </a:rPr>
              <a:t>β) Ραδιοναυτιλιακές συσκευές κατάλληλες για το δρομολόγιο που θα εκτελέσει.</a:t>
            </a:r>
          </a:p>
        </p:txBody>
      </p:sp>
      <p:sp>
        <p:nvSpPr>
          <p:cNvPr id="4" name="Rectangle 3"/>
          <p:cNvSpPr/>
          <p:nvPr/>
        </p:nvSpPr>
        <p:spPr>
          <a:xfrm>
            <a:off x="571472" y="2357430"/>
            <a:ext cx="8358246" cy="3693319"/>
          </a:xfrm>
          <a:prstGeom prst="rect">
            <a:avLst/>
          </a:prstGeom>
        </p:spPr>
        <p:txBody>
          <a:bodyPr wrap="square">
            <a:spAutoFit/>
          </a:bodyPr>
          <a:lstStyle/>
          <a:p>
            <a:pPr algn="just"/>
            <a:r>
              <a:rPr lang="el-GR" b="1" dirty="0" smtClean="0">
                <a:solidFill>
                  <a:srgbClr val="00B050"/>
                </a:solidFill>
                <a:latin typeface="+mn-lt"/>
                <a:cs typeface="+mn-cs"/>
              </a:rPr>
              <a:t>Ελάχιστα ύψη</a:t>
            </a:r>
          </a:p>
          <a:p>
            <a:pPr algn="just"/>
            <a:endParaRPr lang="el-GR" b="1" dirty="0" smtClean="0">
              <a:solidFill>
                <a:srgbClr val="00B050"/>
              </a:solidFill>
              <a:latin typeface="+mn-lt"/>
              <a:cs typeface="+mn-cs"/>
            </a:endParaRPr>
          </a:p>
          <a:p>
            <a:pPr algn="just"/>
            <a:r>
              <a:rPr lang="el-GR" dirty="0" smtClean="0">
                <a:solidFill>
                  <a:schemeClr val="dk1"/>
                </a:solidFill>
                <a:latin typeface="+mn-lt"/>
                <a:cs typeface="+mn-cs"/>
              </a:rPr>
              <a:t>Μια πτήση IFR, εκτός εάν αυτό είναι απαραίτητο για προσγείωση ή απογείωση, ή κατόπιν άδειας από την αρμόδια αρχή, </a:t>
            </a:r>
            <a:r>
              <a:rPr lang="el-GR" b="1" dirty="0" smtClean="0">
                <a:solidFill>
                  <a:schemeClr val="dk1"/>
                </a:solidFill>
                <a:latin typeface="+mn-lt"/>
                <a:cs typeface="+mn-cs"/>
              </a:rPr>
              <a:t>πρέπει να πετά σε επίπεδο, που δεν είναι χαμηλότερα από το </a:t>
            </a:r>
            <a:r>
              <a:rPr lang="el-GR" b="1" u="sng" dirty="0" smtClean="0">
                <a:solidFill>
                  <a:schemeClr val="dk1"/>
                </a:solidFill>
                <a:latin typeface="+mn-lt"/>
                <a:cs typeface="+mn-cs"/>
              </a:rPr>
              <a:t>ελάχιστο απόλυτο ύψος πτήσης</a:t>
            </a:r>
            <a:r>
              <a:rPr lang="el-GR" b="1" dirty="0" smtClean="0">
                <a:solidFill>
                  <a:schemeClr val="dk1"/>
                </a:solidFill>
                <a:latin typeface="+mn-lt"/>
                <a:cs typeface="+mn-cs"/>
              </a:rPr>
              <a:t>, που έχει καθιερωθεί από το Κράτος,</a:t>
            </a:r>
            <a:r>
              <a:rPr lang="el-GR" dirty="0" smtClean="0">
                <a:solidFill>
                  <a:schemeClr val="dk1"/>
                </a:solidFill>
                <a:latin typeface="+mn-lt"/>
                <a:cs typeface="+mn-cs"/>
              </a:rPr>
              <a:t> στην επικράτεια του οποίου υπερίπταται ή, όταν τέτοιο ελάχιστο</a:t>
            </a:r>
          </a:p>
          <a:p>
            <a:pPr algn="just"/>
            <a:r>
              <a:rPr lang="el-GR" dirty="0" smtClean="0">
                <a:solidFill>
                  <a:schemeClr val="dk1"/>
                </a:solidFill>
                <a:latin typeface="+mn-lt"/>
                <a:cs typeface="+mn-cs"/>
              </a:rPr>
              <a:t>απόλυτο ύψος πτήσης δεν έχει καθορισθεί:</a:t>
            </a:r>
          </a:p>
          <a:p>
            <a:pPr algn="just"/>
            <a:r>
              <a:rPr lang="el-GR" dirty="0" smtClean="0">
                <a:solidFill>
                  <a:schemeClr val="dk1"/>
                </a:solidFill>
                <a:latin typeface="+mn-lt"/>
                <a:cs typeface="+mn-cs"/>
              </a:rPr>
              <a:t>α) πάνω από επιφάνειες εδάφους με μεγάλο υψόμετρο ή </a:t>
            </a:r>
            <a:r>
              <a:rPr lang="el-GR" b="1" dirty="0" smtClean="0">
                <a:solidFill>
                  <a:schemeClr val="dk1"/>
                </a:solidFill>
                <a:latin typeface="+mn-lt"/>
                <a:cs typeface="+mn-cs"/>
              </a:rPr>
              <a:t>ορεινές περιοχές</a:t>
            </a:r>
            <a:r>
              <a:rPr lang="el-GR" dirty="0" smtClean="0">
                <a:solidFill>
                  <a:schemeClr val="dk1"/>
                </a:solidFill>
                <a:latin typeface="+mn-lt"/>
                <a:cs typeface="+mn-cs"/>
              </a:rPr>
              <a:t>, σε επίπεδο που είναι τουλάχιστον 600 μ. (</a:t>
            </a:r>
            <a:r>
              <a:rPr lang="el-GR" b="1" dirty="0" smtClean="0">
                <a:solidFill>
                  <a:schemeClr val="dk1"/>
                </a:solidFill>
                <a:latin typeface="+mn-lt"/>
                <a:cs typeface="+mn-cs"/>
              </a:rPr>
              <a:t>2.000 πόδια</a:t>
            </a:r>
            <a:r>
              <a:rPr lang="el-GR" dirty="0" smtClean="0">
                <a:solidFill>
                  <a:schemeClr val="dk1"/>
                </a:solidFill>
                <a:latin typeface="+mn-lt"/>
                <a:cs typeface="+mn-cs"/>
              </a:rPr>
              <a:t>) πάνω από το ψηλότερο εμπόδιο, που βρίσκεται εντός 8 </a:t>
            </a:r>
            <a:r>
              <a:rPr lang="el-GR" dirty="0" err="1" smtClean="0">
                <a:solidFill>
                  <a:schemeClr val="dk1"/>
                </a:solidFill>
                <a:latin typeface="+mn-lt"/>
                <a:cs typeface="+mn-cs"/>
              </a:rPr>
              <a:t>χλμ</a:t>
            </a:r>
            <a:r>
              <a:rPr lang="el-GR" dirty="0" smtClean="0">
                <a:solidFill>
                  <a:schemeClr val="dk1"/>
                </a:solidFill>
                <a:latin typeface="+mn-lt"/>
                <a:cs typeface="+mn-cs"/>
              </a:rPr>
              <a:t>. από την υπολογιζόμενη θέση του αεροσκάφους,</a:t>
            </a:r>
          </a:p>
          <a:p>
            <a:pPr algn="just"/>
            <a:r>
              <a:rPr lang="el-GR" dirty="0" smtClean="0">
                <a:solidFill>
                  <a:schemeClr val="dk1"/>
                </a:solidFill>
                <a:latin typeface="+mn-lt"/>
                <a:cs typeface="+mn-cs"/>
              </a:rPr>
              <a:t>β) οπουδήποτε άλλου, εκτός των οριζομένων στο α) σε επίπεδο τουλάχιστον 300 μ. (</a:t>
            </a:r>
            <a:r>
              <a:rPr lang="el-GR" b="1" dirty="0" smtClean="0">
                <a:solidFill>
                  <a:schemeClr val="dk1"/>
                </a:solidFill>
                <a:latin typeface="+mn-lt"/>
                <a:cs typeface="+mn-cs"/>
              </a:rPr>
              <a:t>1.000 ποδών</a:t>
            </a:r>
            <a:r>
              <a:rPr lang="el-GR" dirty="0" smtClean="0">
                <a:solidFill>
                  <a:schemeClr val="dk1"/>
                </a:solidFill>
                <a:latin typeface="+mn-lt"/>
                <a:cs typeface="+mn-cs"/>
              </a:rPr>
              <a:t>) πάνω από το ψηλότερο εμπόδιο, που βρίσκεται εντός 8 </a:t>
            </a:r>
            <a:r>
              <a:rPr lang="el-GR" dirty="0" err="1" smtClean="0">
                <a:solidFill>
                  <a:schemeClr val="dk1"/>
                </a:solidFill>
                <a:latin typeface="+mn-lt"/>
                <a:cs typeface="+mn-cs"/>
              </a:rPr>
              <a:t>χλμ</a:t>
            </a:r>
            <a:r>
              <a:rPr lang="el-GR" dirty="0" smtClean="0">
                <a:solidFill>
                  <a:schemeClr val="dk1"/>
                </a:solidFill>
                <a:latin typeface="+mn-lt"/>
                <a:cs typeface="+mn-cs"/>
              </a:rPr>
              <a:t>. Από την υπολογιζόμενη θέση του αεροσκάφους.</a:t>
            </a:r>
            <a:endParaRPr lang="el-GR" dirty="0">
              <a:solidFill>
                <a:schemeClr val="dk1"/>
              </a:solidFill>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Νικόλας\Desktop\SPOA\aegean-12miles.jpg"/>
          <p:cNvPicPr>
            <a:picLocks noChangeAspect="1" noChangeArrowheads="1"/>
          </p:cNvPicPr>
          <p:nvPr/>
        </p:nvPicPr>
        <p:blipFill>
          <a:blip r:embed="rId2" cstate="print"/>
          <a:srcRect/>
          <a:stretch>
            <a:fillRect/>
          </a:stretch>
        </p:blipFill>
        <p:spPr bwMode="auto">
          <a:xfrm>
            <a:off x="1357290" y="31036"/>
            <a:ext cx="6215106" cy="6755550"/>
          </a:xfrm>
          <a:prstGeom prst="rect">
            <a:avLst/>
          </a:prstGeom>
          <a:noFill/>
          <a:ln w="19050">
            <a:solidFill>
              <a:schemeClr val="tx1"/>
            </a:solidFill>
            <a:prstDash val="lgDashDot"/>
          </a:ln>
        </p:spPr>
      </p:pic>
      <p:sp>
        <p:nvSpPr>
          <p:cNvPr id="3" name="TextBox 2"/>
          <p:cNvSpPr txBox="1"/>
          <p:nvPr/>
        </p:nvSpPr>
        <p:spPr>
          <a:xfrm>
            <a:off x="1571604" y="3857628"/>
            <a:ext cx="3357586" cy="369332"/>
          </a:xfrm>
          <a:prstGeom prst="rect">
            <a:avLst/>
          </a:prstGeom>
          <a:solidFill>
            <a:schemeClr val="tx2"/>
          </a:solidFill>
          <a:effectLst/>
        </p:spPr>
        <p:txBody>
          <a:bodyPr wrap="square" rtlCol="0">
            <a:spAutoFit/>
          </a:bodyPr>
          <a:lstStyle/>
          <a:p>
            <a:pPr algn="ct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Η Ελληνική Επικράτεια</a:t>
            </a:r>
            <a:endParaRPr lang="el-G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785786" y="3357562"/>
            <a:ext cx="7572428" cy="1431161"/>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457200" algn="just" defTabSz="914400" eaLnBrk="1" latinLnBrk="0" hangingPunct="1">
              <a:lnSpc>
                <a:spcPct val="100000"/>
              </a:lnSpc>
              <a:buClrTx/>
              <a:buSzTx/>
              <a:buFontTx/>
              <a:buNone/>
              <a:tabLst/>
            </a:pPr>
            <a:r>
              <a:rPr lang="el-GR" b="1" dirty="0" smtClean="0">
                <a:solidFill>
                  <a:srgbClr val="00B050"/>
                </a:solidFill>
                <a:latin typeface="+mn-lt"/>
                <a:cs typeface="+mn-cs"/>
              </a:rPr>
              <a:t>Ακύρωση πτήσης από Ι</a:t>
            </a:r>
            <a:r>
              <a:rPr lang="en-US" b="1" dirty="0" smtClean="0">
                <a:solidFill>
                  <a:srgbClr val="00B050"/>
                </a:solidFill>
                <a:latin typeface="+mn-lt"/>
                <a:cs typeface="+mn-cs"/>
              </a:rPr>
              <a:t>FR</a:t>
            </a:r>
            <a:r>
              <a:rPr lang="el-GR" b="1" dirty="0" smtClean="0">
                <a:solidFill>
                  <a:srgbClr val="00B050"/>
                </a:solidFill>
                <a:latin typeface="+mn-lt"/>
                <a:cs typeface="+mn-cs"/>
              </a:rPr>
              <a:t> σε </a:t>
            </a:r>
            <a:r>
              <a:rPr lang="en-US" b="1" dirty="0" smtClean="0">
                <a:solidFill>
                  <a:srgbClr val="00B050"/>
                </a:solidFill>
                <a:latin typeface="+mn-lt"/>
                <a:cs typeface="+mn-cs"/>
              </a:rPr>
              <a:t>VFR</a:t>
            </a:r>
            <a:r>
              <a:rPr lang="el-GR" dirty="0" smtClean="0">
                <a:solidFill>
                  <a:srgbClr val="00B050"/>
                </a:solidFill>
                <a:latin typeface="+mn-lt"/>
                <a:cs typeface="+mn-cs"/>
              </a:rPr>
              <a:t>  </a:t>
            </a:r>
          </a:p>
          <a:p>
            <a:pPr marL="0" marR="0" lvl="0" indent="457200" algn="just" defTabSz="914400" eaLnBrk="1" latinLnBrk="0" hangingPunct="1">
              <a:lnSpc>
                <a:spcPct val="100000"/>
              </a:lnSpc>
              <a:buClrTx/>
              <a:buSzTx/>
              <a:buFontTx/>
              <a:buNone/>
              <a:tabLst/>
            </a:pPr>
            <a:r>
              <a:rPr lang="el-GR" dirty="0" smtClean="0">
                <a:solidFill>
                  <a:schemeClr val="dk1"/>
                </a:solidFill>
                <a:latin typeface="+mn-lt"/>
                <a:cs typeface="+mn-cs"/>
              </a:rPr>
              <a:t>Αεροσκάφος που πετά IFR και θέλει να πετάξει VFR πρέπει να ενημερώσει την αρμόδια Μονάδα Ε.Ε. Κυκλοφορίας ότι ακυρώνει το IFR σχέδιο πτήσης μεταβιβάζοντας οποιαδήποτε αλλαγή στο ισχύον σχέδιο πτήσης εάν υπάρχει.</a:t>
            </a:r>
          </a:p>
        </p:txBody>
      </p:sp>
      <p:sp>
        <p:nvSpPr>
          <p:cNvPr id="3" name="Rectangle 2"/>
          <p:cNvSpPr/>
          <p:nvPr/>
        </p:nvSpPr>
        <p:spPr>
          <a:xfrm>
            <a:off x="785786" y="714356"/>
            <a:ext cx="7358114" cy="2031325"/>
          </a:xfrm>
          <a:prstGeom prst="rect">
            <a:avLst/>
          </a:prstGeom>
        </p:spPr>
        <p:txBody>
          <a:bodyPr wrap="square">
            <a:spAutoFit/>
          </a:bodyPr>
          <a:lstStyle/>
          <a:p>
            <a:pPr algn="just"/>
            <a:r>
              <a:rPr lang="el-GR" dirty="0" smtClean="0">
                <a:solidFill>
                  <a:schemeClr val="dk1"/>
                </a:solidFill>
                <a:latin typeface="+mn-lt"/>
                <a:cs typeface="+mn-cs"/>
              </a:rPr>
              <a:t>Τα </a:t>
            </a:r>
            <a:r>
              <a:rPr lang="el-GR" b="1" dirty="0" smtClean="0">
                <a:solidFill>
                  <a:schemeClr val="dk1"/>
                </a:solidFill>
                <a:latin typeface="+mn-lt"/>
                <a:cs typeface="+mn-cs"/>
              </a:rPr>
              <a:t>επίπεδα πλεύσης </a:t>
            </a:r>
            <a:r>
              <a:rPr lang="el-GR" dirty="0" smtClean="0">
                <a:solidFill>
                  <a:schemeClr val="dk1"/>
                </a:solidFill>
                <a:latin typeface="+mn-lt"/>
                <a:cs typeface="+mn-cs"/>
              </a:rPr>
              <a:t>που πρέπει να τηρούν οι IFR πτήσεις μέσα σε ελεγχόμενο εναέριο χώρο καθορίζονται από την Υ.Π.Α. με τις αεροναυτικές εκδόσεις (ΑΙΡ) για κάθε διάδρομο και είναι σύμφωνα με τον ημικυκλικό κανόνα, (</a:t>
            </a:r>
            <a:r>
              <a:rPr lang="el-GR" b="1" dirty="0" smtClean="0">
                <a:solidFill>
                  <a:schemeClr val="dk1"/>
                </a:solidFill>
                <a:latin typeface="+mn-lt"/>
                <a:cs typeface="+mn-cs"/>
              </a:rPr>
              <a:t>από 000° έως 179° ύψη ΜΟΝΑ και από 180° έως 359° ύψη ζυγά</a:t>
            </a:r>
            <a:r>
              <a:rPr lang="el-GR" dirty="0" smtClean="0">
                <a:solidFill>
                  <a:schemeClr val="dk1"/>
                </a:solidFill>
                <a:latin typeface="+mn-lt"/>
                <a:cs typeface="+mn-cs"/>
              </a:rPr>
              <a:t>) εκτός εάν εξουσιοδοτούνται διαφορετικά από τις Μονάδες Ε.Ε. Κυκλοφορίας (οπότε μπορεί να δοθεί και επίπεδο πλεύσης αντίθετο του ημικυκλικού κανόνα).</a:t>
            </a:r>
            <a:endParaRPr lang="el-GR" dirty="0">
              <a:solidFill>
                <a:schemeClr val="dk1"/>
              </a:solidFill>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00034" y="1643050"/>
            <a:ext cx="2643206" cy="923330"/>
          </a:xfrm>
          <a:prstGeom prst="rect">
            <a:avLst/>
          </a:prstGeom>
          <a:noFill/>
          <a:ln w="9525">
            <a:noFill/>
            <a:miter lim="800000"/>
            <a:headEnd/>
            <a:tailEnd/>
          </a:ln>
          <a:effectLst/>
        </p:spPr>
        <p:txBody>
          <a:bodyPr wrap="square">
            <a:spAutoFit/>
          </a:bodyPr>
          <a:lstStyle/>
          <a:p>
            <a:r>
              <a:rPr lang="el-GR" b="1" dirty="0">
                <a:solidFill>
                  <a:schemeClr val="dk1"/>
                </a:solidFill>
                <a:latin typeface="+mn-lt"/>
                <a:cs typeface="+mn-cs"/>
              </a:rPr>
              <a:t>π</a:t>
            </a:r>
            <a:r>
              <a:rPr lang="el-GR" b="1" dirty="0" smtClean="0">
                <a:solidFill>
                  <a:schemeClr val="dk1"/>
                </a:solidFill>
                <a:latin typeface="+mn-lt"/>
                <a:cs typeface="+mn-cs"/>
              </a:rPr>
              <a:t>εριοχή που παρέχεται</a:t>
            </a:r>
            <a:endParaRPr lang="el-GR" b="1" dirty="0">
              <a:solidFill>
                <a:schemeClr val="dk1"/>
              </a:solidFill>
              <a:latin typeface="+mn-lt"/>
              <a:cs typeface="+mn-cs"/>
            </a:endParaRPr>
          </a:p>
          <a:p>
            <a:r>
              <a:rPr lang="el-GR" b="1" dirty="0" smtClean="0">
                <a:solidFill>
                  <a:schemeClr val="dk1"/>
                </a:solidFill>
                <a:latin typeface="+mn-lt"/>
                <a:cs typeface="+mn-cs"/>
              </a:rPr>
              <a:t>Εξυπηρέτηση </a:t>
            </a:r>
            <a:r>
              <a:rPr lang="el-GR" b="1" dirty="0">
                <a:solidFill>
                  <a:schemeClr val="dk1"/>
                </a:solidFill>
                <a:latin typeface="+mn-lt"/>
                <a:cs typeface="+mn-cs"/>
              </a:rPr>
              <a:t>Εναέριας Κυκλοφορίας</a:t>
            </a:r>
            <a:endParaRPr lang="en-US" b="1" dirty="0">
              <a:solidFill>
                <a:schemeClr val="dk1"/>
              </a:solidFill>
              <a:latin typeface="+mn-lt"/>
              <a:cs typeface="+mn-cs"/>
            </a:endParaRPr>
          </a:p>
        </p:txBody>
      </p:sp>
      <p:sp>
        <p:nvSpPr>
          <p:cNvPr id="3" name="Text Box 2"/>
          <p:cNvSpPr txBox="1">
            <a:spLocks noChangeArrowheads="1"/>
          </p:cNvSpPr>
          <p:nvPr/>
        </p:nvSpPr>
        <p:spPr bwMode="auto">
          <a:xfrm>
            <a:off x="6429388" y="1571612"/>
            <a:ext cx="2428892" cy="923330"/>
          </a:xfrm>
          <a:prstGeom prst="rect">
            <a:avLst/>
          </a:prstGeom>
          <a:noFill/>
          <a:ln w="9525">
            <a:noFill/>
            <a:miter lim="800000"/>
            <a:headEnd/>
            <a:tailEnd/>
          </a:ln>
          <a:effectLst/>
        </p:spPr>
        <p:txBody>
          <a:bodyPr wrap="square">
            <a:spAutoFit/>
          </a:bodyPr>
          <a:lstStyle/>
          <a:p>
            <a:r>
              <a:rPr lang="el-GR" b="1" dirty="0">
                <a:solidFill>
                  <a:schemeClr val="dk1"/>
                </a:solidFill>
                <a:latin typeface="+mn-lt"/>
                <a:cs typeface="+mn-cs"/>
              </a:rPr>
              <a:t>ε</a:t>
            </a:r>
            <a:r>
              <a:rPr lang="el-GR" b="1" dirty="0" smtClean="0">
                <a:solidFill>
                  <a:schemeClr val="dk1"/>
                </a:solidFill>
                <a:latin typeface="+mn-lt"/>
                <a:cs typeface="+mn-cs"/>
              </a:rPr>
              <a:t>ίδος παρεχόμενης  </a:t>
            </a:r>
            <a:endParaRPr lang="el-GR" b="1" dirty="0">
              <a:solidFill>
                <a:schemeClr val="dk1"/>
              </a:solidFill>
              <a:latin typeface="+mn-lt"/>
              <a:cs typeface="+mn-cs"/>
            </a:endParaRPr>
          </a:p>
          <a:p>
            <a:r>
              <a:rPr lang="el-GR" b="1" dirty="0" smtClean="0">
                <a:solidFill>
                  <a:schemeClr val="dk1"/>
                </a:solidFill>
                <a:latin typeface="+mn-lt"/>
                <a:cs typeface="+mn-cs"/>
              </a:rPr>
              <a:t>Εξυπηρέτησης </a:t>
            </a:r>
            <a:r>
              <a:rPr lang="el-GR" b="1" dirty="0">
                <a:solidFill>
                  <a:schemeClr val="dk1"/>
                </a:solidFill>
                <a:latin typeface="+mn-lt"/>
                <a:cs typeface="+mn-cs"/>
              </a:rPr>
              <a:t>Εναέριας Κυκλοφορίας</a:t>
            </a:r>
            <a:endParaRPr lang="en-US" b="1" dirty="0">
              <a:solidFill>
                <a:schemeClr val="dk1"/>
              </a:solidFill>
              <a:latin typeface="+mn-lt"/>
              <a:cs typeface="+mn-cs"/>
            </a:endParaRPr>
          </a:p>
        </p:txBody>
      </p:sp>
      <p:sp>
        <p:nvSpPr>
          <p:cNvPr id="4" name="Text Box 2"/>
          <p:cNvSpPr txBox="1">
            <a:spLocks noChangeArrowheads="1"/>
          </p:cNvSpPr>
          <p:nvPr/>
        </p:nvSpPr>
        <p:spPr bwMode="auto">
          <a:xfrm>
            <a:off x="3500430" y="1571612"/>
            <a:ext cx="2428892" cy="923330"/>
          </a:xfrm>
          <a:prstGeom prst="rect">
            <a:avLst/>
          </a:prstGeom>
          <a:noFill/>
          <a:ln w="9525">
            <a:noFill/>
            <a:miter lim="800000"/>
            <a:headEnd/>
            <a:tailEnd/>
          </a:ln>
          <a:effectLst/>
        </p:spPr>
        <p:txBody>
          <a:bodyPr wrap="square">
            <a:spAutoFit/>
          </a:bodyPr>
          <a:lstStyle/>
          <a:p>
            <a:r>
              <a:rPr lang="el-GR" b="1" dirty="0">
                <a:solidFill>
                  <a:schemeClr val="dk1"/>
                </a:solidFill>
                <a:latin typeface="+mn-lt"/>
                <a:cs typeface="+mn-cs"/>
              </a:rPr>
              <a:t>κ</a:t>
            </a:r>
            <a:r>
              <a:rPr lang="el-GR" b="1" dirty="0" smtClean="0">
                <a:solidFill>
                  <a:schemeClr val="dk1"/>
                </a:solidFill>
                <a:latin typeface="+mn-lt"/>
                <a:cs typeface="+mn-cs"/>
              </a:rPr>
              <a:t>ατηγορία πτήσης που επιτρέπεται να διεξαχθεί</a:t>
            </a:r>
            <a:endParaRPr lang="en-US" b="1" dirty="0">
              <a:solidFill>
                <a:schemeClr val="dk1"/>
              </a:solidFill>
              <a:latin typeface="+mn-lt"/>
              <a:cs typeface="+mn-cs"/>
            </a:endParaRPr>
          </a:p>
        </p:txBody>
      </p:sp>
      <p:sp>
        <p:nvSpPr>
          <p:cNvPr id="5" name="TextBox 4"/>
          <p:cNvSpPr txBox="1"/>
          <p:nvPr/>
        </p:nvSpPr>
        <p:spPr>
          <a:xfrm>
            <a:off x="500034" y="2928934"/>
            <a:ext cx="2625462" cy="1477328"/>
          </a:xfrm>
          <a:prstGeom prst="rect">
            <a:avLst/>
          </a:prstGeom>
          <a:noFill/>
          <a:ln>
            <a:solidFill>
              <a:schemeClr val="tx1"/>
            </a:solidFill>
          </a:ln>
        </p:spPr>
        <p:txBody>
          <a:bodyPr wrap="none" rtlCol="0">
            <a:spAutoFit/>
          </a:bodyPr>
          <a:lstStyle/>
          <a:p>
            <a:r>
              <a:rPr lang="en-US" b="1" dirty="0" smtClean="0"/>
              <a:t>FIR</a:t>
            </a:r>
          </a:p>
          <a:p>
            <a:r>
              <a:rPr lang="en-US" b="1" dirty="0" smtClean="0"/>
              <a:t>AWY</a:t>
            </a:r>
          </a:p>
          <a:p>
            <a:r>
              <a:rPr lang="en-US" b="1" dirty="0" smtClean="0"/>
              <a:t>TMA</a:t>
            </a:r>
          </a:p>
          <a:p>
            <a:r>
              <a:rPr lang="en-US" b="1" dirty="0" smtClean="0"/>
              <a:t>CTR</a:t>
            </a:r>
          </a:p>
          <a:p>
            <a:r>
              <a:rPr lang="en-US" b="1" dirty="0" smtClean="0"/>
              <a:t>Controlled Aerodrome</a:t>
            </a:r>
            <a:endParaRPr lang="el-GR" b="1" dirty="0"/>
          </a:p>
        </p:txBody>
      </p:sp>
      <p:sp>
        <p:nvSpPr>
          <p:cNvPr id="6" name="TextBox 5"/>
          <p:cNvSpPr txBox="1"/>
          <p:nvPr/>
        </p:nvSpPr>
        <p:spPr>
          <a:xfrm>
            <a:off x="4143372" y="2928934"/>
            <a:ext cx="800219" cy="1477328"/>
          </a:xfrm>
          <a:prstGeom prst="rect">
            <a:avLst/>
          </a:prstGeom>
          <a:noFill/>
          <a:ln>
            <a:solidFill>
              <a:schemeClr val="tx1"/>
            </a:solidFill>
          </a:ln>
        </p:spPr>
        <p:txBody>
          <a:bodyPr wrap="none" rtlCol="0">
            <a:spAutoFit/>
          </a:bodyPr>
          <a:lstStyle/>
          <a:p>
            <a:r>
              <a:rPr lang="en-US" b="1" dirty="0" smtClean="0">
                <a:solidFill>
                  <a:srgbClr val="00B050"/>
                </a:solidFill>
              </a:rPr>
              <a:t>IFR</a:t>
            </a:r>
          </a:p>
          <a:p>
            <a:endParaRPr lang="en-US" dirty="0"/>
          </a:p>
          <a:p>
            <a:r>
              <a:rPr lang="en-US" b="1" dirty="0" smtClean="0">
                <a:solidFill>
                  <a:srgbClr val="FF0000"/>
                </a:solidFill>
              </a:rPr>
              <a:t>VFR</a:t>
            </a:r>
            <a:endParaRPr lang="el-GR" b="1" dirty="0" smtClean="0">
              <a:solidFill>
                <a:srgbClr val="FF0000"/>
              </a:solidFill>
            </a:endParaRPr>
          </a:p>
          <a:p>
            <a:endParaRPr lang="el-GR" b="1" dirty="0" smtClean="0">
              <a:solidFill>
                <a:srgbClr val="FF0000"/>
              </a:solidFill>
            </a:endParaRPr>
          </a:p>
          <a:p>
            <a:r>
              <a:rPr lang="en-US" b="1" dirty="0" smtClean="0">
                <a:solidFill>
                  <a:srgbClr val="C00000"/>
                </a:solidFill>
              </a:rPr>
              <a:t>SVFR</a:t>
            </a:r>
            <a:endParaRPr lang="el-GR" b="1" dirty="0">
              <a:solidFill>
                <a:srgbClr val="C00000"/>
              </a:solidFill>
            </a:endParaRPr>
          </a:p>
        </p:txBody>
      </p:sp>
      <p:sp>
        <p:nvSpPr>
          <p:cNvPr id="7" name="TextBox 6"/>
          <p:cNvSpPr txBox="1"/>
          <p:nvPr/>
        </p:nvSpPr>
        <p:spPr>
          <a:xfrm>
            <a:off x="6000760" y="2786058"/>
            <a:ext cx="3000364" cy="2031325"/>
          </a:xfrm>
          <a:prstGeom prst="rect">
            <a:avLst/>
          </a:prstGeom>
          <a:noFill/>
          <a:ln>
            <a:solidFill>
              <a:schemeClr val="tx1"/>
            </a:solidFill>
          </a:ln>
        </p:spPr>
        <p:txBody>
          <a:bodyPr wrap="square" rtlCol="0">
            <a:spAutoFit/>
          </a:bodyPr>
          <a:lstStyle/>
          <a:p>
            <a:r>
              <a:rPr lang="en-US" b="1" dirty="0" smtClean="0">
                <a:solidFill>
                  <a:srgbClr val="7030A0"/>
                </a:solidFill>
              </a:rPr>
              <a:t>Air Traffic Control</a:t>
            </a:r>
          </a:p>
          <a:p>
            <a:r>
              <a:rPr lang="en-US" dirty="0" smtClean="0">
                <a:solidFill>
                  <a:srgbClr val="7030A0"/>
                </a:solidFill>
              </a:rPr>
              <a:t>(</a:t>
            </a:r>
            <a:r>
              <a:rPr lang="en-US" dirty="0" err="1" smtClean="0">
                <a:solidFill>
                  <a:srgbClr val="7030A0"/>
                </a:solidFill>
              </a:rPr>
              <a:t>separation,traffic</a:t>
            </a:r>
            <a:r>
              <a:rPr lang="en-US" dirty="0" smtClean="0">
                <a:solidFill>
                  <a:srgbClr val="7030A0"/>
                </a:solidFill>
              </a:rPr>
              <a:t> information)</a:t>
            </a:r>
            <a:r>
              <a:rPr lang="en-US" dirty="0" smtClean="0">
                <a:solidFill>
                  <a:schemeClr val="accent1">
                    <a:lumMod val="60000"/>
                    <a:lumOff val="40000"/>
                  </a:schemeClr>
                </a:solidFill>
              </a:rPr>
              <a:t> </a:t>
            </a:r>
          </a:p>
          <a:p>
            <a:endParaRPr lang="en-US" b="1" dirty="0" smtClean="0">
              <a:solidFill>
                <a:schemeClr val="accent1">
                  <a:lumMod val="60000"/>
                  <a:lumOff val="40000"/>
                </a:schemeClr>
              </a:solidFill>
            </a:endParaRPr>
          </a:p>
          <a:p>
            <a:r>
              <a:rPr lang="en-US" b="1" dirty="0" smtClean="0">
                <a:solidFill>
                  <a:schemeClr val="tx2">
                    <a:lumMod val="60000"/>
                    <a:lumOff val="40000"/>
                  </a:schemeClr>
                </a:solidFill>
              </a:rPr>
              <a:t>Flight Information service</a:t>
            </a:r>
          </a:p>
          <a:p>
            <a:r>
              <a:rPr lang="en-US" b="1" dirty="0" smtClean="0">
                <a:solidFill>
                  <a:schemeClr val="tx2">
                    <a:lumMod val="60000"/>
                    <a:lumOff val="40000"/>
                  </a:schemeClr>
                </a:solidFill>
              </a:rPr>
              <a:t>Alerting Service</a:t>
            </a:r>
            <a:endParaRPr lang="el-GR" b="1" dirty="0" smtClean="0">
              <a:solidFill>
                <a:schemeClr val="tx2">
                  <a:lumMod val="60000"/>
                  <a:lumOff val="40000"/>
                </a:schemeClr>
              </a:solidFill>
            </a:endParaRPr>
          </a:p>
          <a:p>
            <a:endParaRPr lang="el-GR" b="1" dirty="0">
              <a:solidFill>
                <a:srgbClr val="7030A0"/>
              </a:solidFill>
            </a:endParaRPr>
          </a:p>
        </p:txBody>
      </p:sp>
      <p:sp>
        <p:nvSpPr>
          <p:cNvPr id="9" name="TextBox 8"/>
          <p:cNvSpPr txBox="1"/>
          <p:nvPr/>
        </p:nvSpPr>
        <p:spPr>
          <a:xfrm>
            <a:off x="1785918" y="571480"/>
            <a:ext cx="5947205" cy="369332"/>
          </a:xfrm>
          <a:prstGeom prst="rect">
            <a:avLst/>
          </a:prstGeom>
          <a:solidFill>
            <a:schemeClr val="tx2"/>
          </a:solidFill>
          <a:effectLst/>
        </p:spPr>
        <p:txBody>
          <a:bodyPr wrap="square" rtlCol="0">
            <a:spAutoFit/>
          </a:bodyPr>
          <a:lstStyle/>
          <a:p>
            <a:pPr algn="ct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ΚΑΤΗΓΟΡΙΟΠΟΙΗΣΗ ΕΝΑΕΡΙΟΥ ΧΩΡΟΥ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A.B,C,D,E,F)</a:t>
            </a:r>
            <a:endParaRPr lang="el-G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571472" y="1214422"/>
            <a:ext cx="947695" cy="369332"/>
          </a:xfrm>
          <a:prstGeom prst="rect">
            <a:avLst/>
          </a:prstGeom>
          <a:noFill/>
        </p:spPr>
        <p:txBody>
          <a:bodyPr wrap="none" rtlCol="0">
            <a:spAutoFit/>
          </a:bodyPr>
          <a:lstStyle/>
          <a:p>
            <a:r>
              <a:rPr lang="el-GR" dirty="0" smtClean="0">
                <a:solidFill>
                  <a:schemeClr val="dk1"/>
                </a:solidFill>
                <a:latin typeface="+mn-lt"/>
                <a:cs typeface="+mn-cs"/>
              </a:rPr>
              <a:t>Σε μία…</a:t>
            </a:r>
            <a:endParaRPr lang="el-GR" dirty="0">
              <a:solidFill>
                <a:schemeClr val="dk1"/>
              </a:solidFill>
              <a:latin typeface="+mn-lt"/>
              <a:cs typeface="+mn-cs"/>
            </a:endParaRPr>
          </a:p>
        </p:txBody>
      </p:sp>
      <p:sp>
        <p:nvSpPr>
          <p:cNvPr id="11" name="TextBox 10"/>
          <p:cNvSpPr txBox="1"/>
          <p:nvPr/>
        </p:nvSpPr>
        <p:spPr>
          <a:xfrm>
            <a:off x="2714612" y="1214422"/>
            <a:ext cx="1714508" cy="369332"/>
          </a:xfrm>
          <a:prstGeom prst="rect">
            <a:avLst/>
          </a:prstGeom>
          <a:noFill/>
        </p:spPr>
        <p:txBody>
          <a:bodyPr wrap="none" rtlCol="0">
            <a:spAutoFit/>
          </a:bodyPr>
          <a:lstStyle/>
          <a:p>
            <a:r>
              <a:rPr lang="el-GR" dirty="0" smtClean="0">
                <a:solidFill>
                  <a:schemeClr val="dk1"/>
                </a:solidFill>
                <a:latin typeface="+mn-lt"/>
                <a:cs typeface="+mn-cs"/>
              </a:rPr>
              <a:t>..καθορίζεται η..</a:t>
            </a:r>
            <a:endParaRPr lang="el-GR" dirty="0">
              <a:solidFill>
                <a:schemeClr val="dk1"/>
              </a:solidFill>
              <a:latin typeface="+mn-lt"/>
              <a:cs typeface="+mn-cs"/>
            </a:endParaRPr>
          </a:p>
        </p:txBody>
      </p:sp>
      <p:sp>
        <p:nvSpPr>
          <p:cNvPr id="12" name="TextBox 11"/>
          <p:cNvSpPr txBox="1"/>
          <p:nvPr/>
        </p:nvSpPr>
        <p:spPr>
          <a:xfrm>
            <a:off x="5286380" y="1214422"/>
            <a:ext cx="1686039" cy="369332"/>
          </a:xfrm>
          <a:prstGeom prst="rect">
            <a:avLst/>
          </a:prstGeom>
          <a:noFill/>
        </p:spPr>
        <p:txBody>
          <a:bodyPr wrap="none" rtlCol="0">
            <a:spAutoFit/>
          </a:bodyPr>
          <a:lstStyle/>
          <a:p>
            <a:r>
              <a:rPr lang="el-GR" dirty="0" smtClean="0"/>
              <a:t>..</a:t>
            </a:r>
            <a:r>
              <a:rPr lang="el-GR" dirty="0" smtClean="0">
                <a:solidFill>
                  <a:schemeClr val="dk1"/>
                </a:solidFill>
                <a:latin typeface="+mn-lt"/>
                <a:cs typeface="+mn-cs"/>
              </a:rPr>
              <a:t>καθώς και το…</a:t>
            </a:r>
            <a:endParaRPr lang="el-GR" dirty="0">
              <a:solidFill>
                <a:schemeClr val="dk1"/>
              </a:solidFill>
              <a:latin typeface="+mn-lt"/>
              <a:cs typeface="+mn-cs"/>
            </a:endParaRPr>
          </a:p>
        </p:txBody>
      </p:sp>
      <p:sp>
        <p:nvSpPr>
          <p:cNvPr id="13" name="TextBox 12"/>
          <p:cNvSpPr txBox="1"/>
          <p:nvPr/>
        </p:nvSpPr>
        <p:spPr>
          <a:xfrm>
            <a:off x="714348" y="5357826"/>
            <a:ext cx="7658237" cy="646331"/>
          </a:xfrm>
          <a:prstGeom prst="rect">
            <a:avLst/>
          </a:prstGeom>
          <a:noFill/>
        </p:spPr>
        <p:txBody>
          <a:bodyPr wrap="square" rtlCol="0">
            <a:spAutoFit/>
          </a:bodyPr>
          <a:lstStyle/>
          <a:p>
            <a:r>
              <a:rPr lang="el-GR" dirty="0" smtClean="0">
                <a:solidFill>
                  <a:schemeClr val="dk1"/>
                </a:solidFill>
                <a:latin typeface="+mn-lt"/>
                <a:cs typeface="+mn-cs"/>
              </a:rPr>
              <a:t>Σημείωση</a:t>
            </a:r>
            <a:r>
              <a:rPr lang="en-US" dirty="0" smtClean="0">
                <a:solidFill>
                  <a:schemeClr val="dk1"/>
                </a:solidFill>
                <a:latin typeface="+mn-lt"/>
                <a:cs typeface="+mn-cs"/>
              </a:rPr>
              <a:t>: </a:t>
            </a:r>
            <a:r>
              <a:rPr lang="el-GR" dirty="0" smtClean="0">
                <a:solidFill>
                  <a:schemeClr val="dk1"/>
                </a:solidFill>
                <a:latin typeface="+mn-lt"/>
                <a:cs typeface="+mn-cs"/>
              </a:rPr>
              <a:t>Το </a:t>
            </a:r>
            <a:r>
              <a:rPr lang="en-US" dirty="0" err="1" smtClean="0">
                <a:solidFill>
                  <a:schemeClr val="dk1"/>
                </a:solidFill>
                <a:latin typeface="+mn-lt"/>
                <a:cs typeface="+mn-cs"/>
              </a:rPr>
              <a:t>Athina</a:t>
            </a:r>
            <a:r>
              <a:rPr lang="en-US" dirty="0" smtClean="0">
                <a:solidFill>
                  <a:schemeClr val="dk1"/>
                </a:solidFill>
                <a:latin typeface="+mn-lt"/>
                <a:cs typeface="+mn-cs"/>
              </a:rPr>
              <a:t> FIR/ Hellas UIR </a:t>
            </a:r>
            <a:r>
              <a:rPr lang="el-GR" dirty="0" smtClean="0">
                <a:solidFill>
                  <a:schemeClr val="dk1"/>
                </a:solidFill>
                <a:latin typeface="+mn-lt"/>
                <a:cs typeface="+mn-cs"/>
              </a:rPr>
              <a:t>πάνω από το </a:t>
            </a:r>
            <a:r>
              <a:rPr lang="en-US" dirty="0" smtClean="0">
                <a:solidFill>
                  <a:schemeClr val="dk1"/>
                </a:solidFill>
                <a:latin typeface="+mn-lt"/>
                <a:cs typeface="+mn-cs"/>
              </a:rPr>
              <a:t>FL195 </a:t>
            </a:r>
            <a:r>
              <a:rPr lang="el-GR" dirty="0" smtClean="0">
                <a:solidFill>
                  <a:schemeClr val="dk1"/>
                </a:solidFill>
                <a:latin typeface="+mn-lt"/>
                <a:cs typeface="+mn-cs"/>
              </a:rPr>
              <a:t>είναι εναέριος χώρος κατηγορίας </a:t>
            </a:r>
            <a:r>
              <a:rPr lang="en-US" dirty="0" smtClean="0">
                <a:solidFill>
                  <a:schemeClr val="dk1"/>
                </a:solidFill>
                <a:latin typeface="+mn-lt"/>
                <a:cs typeface="+mn-cs"/>
              </a:rPr>
              <a:t>C</a:t>
            </a:r>
            <a:r>
              <a:rPr lang="el-GR" dirty="0" smtClean="0">
                <a:solidFill>
                  <a:schemeClr val="dk1"/>
                </a:solidFill>
                <a:latin typeface="+mn-lt"/>
                <a:cs typeface="+mn-cs"/>
              </a:rPr>
              <a:t> </a:t>
            </a:r>
            <a:endParaRPr lang="el-GR" dirty="0">
              <a:solidFill>
                <a:schemeClr val="dk1"/>
              </a:solidFill>
              <a:latin typeface="+mn-lt"/>
              <a:cs typeface="+mn-cs"/>
            </a:endParaRPr>
          </a:p>
        </p:txBody>
      </p:sp>
      <p:sp>
        <p:nvSpPr>
          <p:cNvPr id="15" name="Left-Right Arrow 14"/>
          <p:cNvSpPr/>
          <p:nvPr/>
        </p:nvSpPr>
        <p:spPr>
          <a:xfrm>
            <a:off x="3214678" y="3429000"/>
            <a:ext cx="857256"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Left-Right Arrow 15"/>
          <p:cNvSpPr/>
          <p:nvPr/>
        </p:nvSpPr>
        <p:spPr>
          <a:xfrm>
            <a:off x="5000628" y="3429000"/>
            <a:ext cx="857256"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86473"/>
          </a:xfrm>
          <a:prstGeom prst="rect">
            <a:avLst/>
          </a:prstGeom>
        </p:spPr>
        <p:txBody>
          <a:bodyPr wrap="square">
            <a:spAutoFit/>
          </a:bodyPr>
          <a:lstStyle/>
          <a:p>
            <a:r>
              <a:rPr lang="en-US" sz="1500" dirty="0" smtClean="0"/>
              <a:t>The classifications adopted by ICAO are:</a:t>
            </a:r>
          </a:p>
          <a:p>
            <a:endParaRPr lang="en-US" sz="1500" dirty="0" smtClean="0"/>
          </a:p>
          <a:p>
            <a:r>
              <a:rPr lang="en-US" sz="1500" b="1" dirty="0" smtClean="0">
                <a:solidFill>
                  <a:srgbClr val="FF0000"/>
                </a:solidFill>
              </a:rPr>
              <a:t>Class A:</a:t>
            </a:r>
            <a:r>
              <a:rPr lang="en-US" sz="1500" dirty="0" smtClean="0"/>
              <a:t> All operations must be conducted under </a:t>
            </a:r>
            <a:r>
              <a:rPr lang="en-US" sz="1500" b="1" u="sng" dirty="0" smtClean="0"/>
              <a:t>IFR or SVFR </a:t>
            </a:r>
            <a:r>
              <a:rPr lang="en-US" sz="1500" dirty="0" smtClean="0"/>
              <a:t>and are subject to </a:t>
            </a:r>
            <a:r>
              <a:rPr lang="en-US" sz="1500" b="1" dirty="0" smtClean="0">
                <a:solidFill>
                  <a:schemeClr val="tx2">
                    <a:lumMod val="60000"/>
                    <a:lumOff val="40000"/>
                  </a:schemeClr>
                </a:solidFill>
              </a:rPr>
              <a:t>ATC clearance</a:t>
            </a:r>
            <a:r>
              <a:rPr lang="en-US" sz="1500" dirty="0" smtClean="0"/>
              <a:t>. All flights are </a:t>
            </a:r>
            <a:r>
              <a:rPr lang="en-US" sz="1500" b="1" dirty="0" smtClean="0">
                <a:solidFill>
                  <a:schemeClr val="tx2">
                    <a:lumMod val="60000"/>
                    <a:lumOff val="40000"/>
                  </a:schemeClr>
                </a:solidFill>
              </a:rPr>
              <a:t>separated from each other by ATC</a:t>
            </a:r>
            <a:r>
              <a:rPr lang="en-US" sz="1500" dirty="0" smtClean="0"/>
              <a:t>. </a:t>
            </a:r>
          </a:p>
          <a:p>
            <a:endParaRPr lang="en-US" sz="1500" dirty="0" smtClean="0"/>
          </a:p>
          <a:p>
            <a:r>
              <a:rPr lang="en-US" sz="1500" b="1" dirty="0" smtClean="0">
                <a:solidFill>
                  <a:srgbClr val="FF0000"/>
                </a:solidFill>
              </a:rPr>
              <a:t>Class B:</a:t>
            </a:r>
            <a:r>
              <a:rPr lang="en-US" sz="1500" dirty="0" smtClean="0"/>
              <a:t> Operations may be conducted under</a:t>
            </a:r>
            <a:r>
              <a:rPr lang="en-US" sz="1500" u="sng" dirty="0" smtClean="0"/>
              <a:t> </a:t>
            </a:r>
            <a:r>
              <a:rPr lang="en-US" sz="1500" b="1" u="sng" dirty="0" smtClean="0"/>
              <a:t>IFR, SVFR, or VFR</a:t>
            </a:r>
            <a:r>
              <a:rPr lang="en-US" sz="1500" dirty="0" smtClean="0"/>
              <a:t>. All aircraft are subject </a:t>
            </a:r>
            <a:r>
              <a:rPr lang="en-US" sz="1500" b="1" dirty="0" smtClean="0">
                <a:solidFill>
                  <a:schemeClr val="tx2">
                    <a:lumMod val="60000"/>
                    <a:lumOff val="40000"/>
                  </a:schemeClr>
                </a:solidFill>
              </a:rPr>
              <a:t>to ATC clearance</a:t>
            </a:r>
            <a:r>
              <a:rPr lang="en-US" sz="1500" dirty="0" smtClean="0"/>
              <a:t>. All flights are </a:t>
            </a:r>
            <a:r>
              <a:rPr lang="en-US" sz="1500" b="1" dirty="0" smtClean="0">
                <a:solidFill>
                  <a:schemeClr val="tx2">
                    <a:lumMod val="60000"/>
                    <a:lumOff val="40000"/>
                  </a:schemeClr>
                </a:solidFill>
              </a:rPr>
              <a:t>separated from each other by ATC</a:t>
            </a:r>
            <a:r>
              <a:rPr lang="en-US" sz="1500" dirty="0" smtClean="0"/>
              <a:t>. </a:t>
            </a:r>
          </a:p>
          <a:p>
            <a:endParaRPr lang="en-US" sz="1500" dirty="0" smtClean="0"/>
          </a:p>
          <a:p>
            <a:r>
              <a:rPr lang="en-US" sz="1500" b="1" dirty="0" smtClean="0">
                <a:solidFill>
                  <a:srgbClr val="FF0000"/>
                </a:solidFill>
              </a:rPr>
              <a:t>Class C:</a:t>
            </a:r>
            <a:r>
              <a:rPr lang="en-US" sz="1500" dirty="0" smtClean="0"/>
              <a:t> Operations may be conducted under</a:t>
            </a:r>
            <a:r>
              <a:rPr lang="en-US" sz="1500" b="1" u="sng" dirty="0" smtClean="0"/>
              <a:t> IFR, SVFR, or VFR</a:t>
            </a:r>
            <a:r>
              <a:rPr lang="en-US" sz="1500" dirty="0" smtClean="0"/>
              <a:t>. All flights are subject to </a:t>
            </a:r>
            <a:r>
              <a:rPr lang="en-US" sz="1500" b="1" dirty="0" smtClean="0">
                <a:solidFill>
                  <a:schemeClr val="accent1"/>
                </a:solidFill>
              </a:rPr>
              <a:t>ATC clearance</a:t>
            </a:r>
            <a:r>
              <a:rPr lang="en-US" sz="1500" dirty="0" smtClean="0"/>
              <a:t>. Aircraft operating under </a:t>
            </a:r>
            <a:r>
              <a:rPr lang="en-US" sz="1500" b="1" dirty="0" smtClean="0">
                <a:solidFill>
                  <a:schemeClr val="accent1"/>
                </a:solidFill>
              </a:rPr>
              <a:t>IFR and SVFR are separated</a:t>
            </a:r>
            <a:r>
              <a:rPr lang="en-US" sz="1500" dirty="0" smtClean="0"/>
              <a:t> from each other and from flights operating under VFR. Flights operating under </a:t>
            </a:r>
            <a:r>
              <a:rPr lang="en-US" sz="1500" b="1" dirty="0" smtClean="0">
                <a:solidFill>
                  <a:schemeClr val="accent1"/>
                </a:solidFill>
              </a:rPr>
              <a:t>VFR are given traffic information </a:t>
            </a:r>
            <a:r>
              <a:rPr lang="en-US" sz="1500" dirty="0" smtClean="0"/>
              <a:t>in respect of other VFR flights. </a:t>
            </a:r>
          </a:p>
          <a:p>
            <a:endParaRPr lang="en-US" sz="1500" dirty="0" smtClean="0"/>
          </a:p>
          <a:p>
            <a:r>
              <a:rPr lang="en-US" sz="1500" b="1" dirty="0" smtClean="0">
                <a:solidFill>
                  <a:srgbClr val="FF0000"/>
                </a:solidFill>
              </a:rPr>
              <a:t>Class D: </a:t>
            </a:r>
            <a:r>
              <a:rPr lang="en-US" sz="1500" dirty="0" smtClean="0"/>
              <a:t>Operations may be conducted under </a:t>
            </a:r>
            <a:r>
              <a:rPr lang="en-US" sz="1500" b="1" u="sng" dirty="0" smtClean="0"/>
              <a:t>IFR, SVFR, or VFR. </a:t>
            </a:r>
            <a:r>
              <a:rPr lang="en-US" sz="1500" dirty="0" smtClean="0"/>
              <a:t>All flights are subject to </a:t>
            </a:r>
            <a:r>
              <a:rPr lang="en-US" sz="1500" b="1" dirty="0" smtClean="0">
                <a:solidFill>
                  <a:schemeClr val="accent1"/>
                </a:solidFill>
              </a:rPr>
              <a:t>ATC clearance</a:t>
            </a:r>
            <a:r>
              <a:rPr lang="en-US" sz="1500" dirty="0" smtClean="0"/>
              <a:t>. Aircraft operating under </a:t>
            </a:r>
            <a:r>
              <a:rPr lang="en-US" sz="1500" b="1" dirty="0" smtClean="0">
                <a:solidFill>
                  <a:schemeClr val="accent1"/>
                </a:solidFill>
              </a:rPr>
              <a:t>IFR and SVFR are separated</a:t>
            </a:r>
            <a:r>
              <a:rPr lang="en-US" sz="1500" dirty="0" smtClean="0"/>
              <a:t> from each other, </a:t>
            </a:r>
            <a:r>
              <a:rPr lang="en-US" sz="1500" b="1" dirty="0" smtClean="0">
                <a:solidFill>
                  <a:schemeClr val="accent1"/>
                </a:solidFill>
              </a:rPr>
              <a:t>and are given traffic information in respect of VFR flights</a:t>
            </a:r>
            <a:r>
              <a:rPr lang="en-US" sz="1500" dirty="0" smtClean="0"/>
              <a:t>. Flights operating </a:t>
            </a:r>
            <a:r>
              <a:rPr lang="en-US" sz="1500" b="1" dirty="0" smtClean="0">
                <a:solidFill>
                  <a:schemeClr val="accent1"/>
                </a:solidFill>
              </a:rPr>
              <a:t>under VFR are given traffic information </a:t>
            </a:r>
            <a:r>
              <a:rPr lang="en-US" sz="1500" dirty="0" smtClean="0"/>
              <a:t>in respect of all other flights. </a:t>
            </a:r>
          </a:p>
          <a:p>
            <a:endParaRPr lang="en-US" sz="1500" dirty="0" smtClean="0"/>
          </a:p>
          <a:p>
            <a:r>
              <a:rPr lang="en-US" sz="1500" b="1" dirty="0" smtClean="0">
                <a:solidFill>
                  <a:srgbClr val="FF0000"/>
                </a:solidFill>
              </a:rPr>
              <a:t>Class E</a:t>
            </a:r>
            <a:r>
              <a:rPr lang="en-US" sz="1500" dirty="0" smtClean="0"/>
              <a:t>: Operations may be conducted under </a:t>
            </a:r>
            <a:r>
              <a:rPr lang="en-US" sz="1500" b="1" u="sng" dirty="0" smtClean="0"/>
              <a:t>IFR, SVFR, or VFR</a:t>
            </a:r>
            <a:r>
              <a:rPr lang="en-US" sz="1500" dirty="0" smtClean="0"/>
              <a:t>. Aircraft operating under </a:t>
            </a:r>
            <a:r>
              <a:rPr lang="en-US" sz="1500" b="1" dirty="0" smtClean="0">
                <a:solidFill>
                  <a:schemeClr val="accent1"/>
                </a:solidFill>
              </a:rPr>
              <a:t>IFR and SVFR are separated from each other, and are subject to ATC clearance</a:t>
            </a:r>
            <a:r>
              <a:rPr lang="en-US" sz="1500" dirty="0" smtClean="0"/>
              <a:t>. Flights under </a:t>
            </a:r>
            <a:r>
              <a:rPr lang="en-US" sz="1500" dirty="0" smtClean="0">
                <a:solidFill>
                  <a:schemeClr val="accent1"/>
                </a:solidFill>
              </a:rPr>
              <a:t>VFR are not subject to ATC clearance</a:t>
            </a:r>
            <a:r>
              <a:rPr lang="en-US" sz="1500" dirty="0" smtClean="0"/>
              <a:t>. As far as is practical, </a:t>
            </a:r>
            <a:r>
              <a:rPr lang="en-US" sz="1500" dirty="0" smtClean="0">
                <a:solidFill>
                  <a:schemeClr val="accent1"/>
                </a:solidFill>
              </a:rPr>
              <a:t>traffic information is given to all flights in respect of VFR flights</a:t>
            </a:r>
            <a:r>
              <a:rPr lang="en-US" sz="1500" dirty="0" smtClean="0"/>
              <a:t>. </a:t>
            </a:r>
          </a:p>
          <a:p>
            <a:endParaRPr lang="en-US" sz="1500" dirty="0" smtClean="0"/>
          </a:p>
          <a:p>
            <a:r>
              <a:rPr lang="en-US" sz="1500" b="1" dirty="0" smtClean="0">
                <a:solidFill>
                  <a:srgbClr val="FF0000"/>
                </a:solidFill>
              </a:rPr>
              <a:t>Class F:</a:t>
            </a:r>
            <a:r>
              <a:rPr lang="en-US" sz="1500" dirty="0" smtClean="0"/>
              <a:t> Operations may be conducted under </a:t>
            </a:r>
            <a:r>
              <a:rPr lang="en-US" sz="1500" b="1" u="sng" dirty="0" smtClean="0"/>
              <a:t>IFR or VFR</a:t>
            </a:r>
            <a:r>
              <a:rPr lang="en-US" sz="1500" dirty="0" smtClean="0"/>
              <a:t>. </a:t>
            </a:r>
            <a:r>
              <a:rPr lang="en-US" sz="1500" b="1" dirty="0" smtClean="0">
                <a:solidFill>
                  <a:schemeClr val="accent1"/>
                </a:solidFill>
              </a:rPr>
              <a:t>ATC separation </a:t>
            </a:r>
            <a:r>
              <a:rPr lang="en-US" sz="1500" dirty="0" smtClean="0"/>
              <a:t>will be provided, </a:t>
            </a:r>
            <a:r>
              <a:rPr lang="en-US" sz="1500" b="1" dirty="0" smtClean="0">
                <a:solidFill>
                  <a:schemeClr val="accent1"/>
                </a:solidFill>
              </a:rPr>
              <a:t>so far as practical</a:t>
            </a:r>
            <a:r>
              <a:rPr lang="en-US" sz="1500" dirty="0" smtClean="0"/>
              <a:t>, to aircraft operating </a:t>
            </a:r>
            <a:r>
              <a:rPr lang="en-US" sz="1500" b="1" dirty="0" smtClean="0">
                <a:solidFill>
                  <a:schemeClr val="accent1"/>
                </a:solidFill>
              </a:rPr>
              <a:t>under IFR</a:t>
            </a:r>
            <a:r>
              <a:rPr lang="en-US" sz="1500" dirty="0" smtClean="0"/>
              <a:t>. Traffic Information may be given as far as is practical in respect of other flights. </a:t>
            </a:r>
          </a:p>
          <a:p>
            <a:endParaRPr lang="en-US" sz="1500" dirty="0" smtClean="0"/>
          </a:p>
          <a:p>
            <a:r>
              <a:rPr lang="en-US" sz="1500" b="1" dirty="0" smtClean="0">
                <a:solidFill>
                  <a:srgbClr val="FF0000"/>
                </a:solidFill>
              </a:rPr>
              <a:t>Class G:</a:t>
            </a:r>
            <a:r>
              <a:rPr lang="en-US" sz="1500" dirty="0" smtClean="0"/>
              <a:t> Operations may be conducted under </a:t>
            </a:r>
            <a:r>
              <a:rPr lang="en-US" sz="1500" b="1" u="sng" dirty="0" smtClean="0"/>
              <a:t>IFR or VFR</a:t>
            </a:r>
            <a:r>
              <a:rPr lang="en-US" sz="1500" b="1" dirty="0" smtClean="0"/>
              <a:t>. </a:t>
            </a:r>
            <a:r>
              <a:rPr lang="en-US" sz="1500" b="1" dirty="0" smtClean="0">
                <a:solidFill>
                  <a:schemeClr val="accent1"/>
                </a:solidFill>
              </a:rPr>
              <a:t>ATC separation is not provided</a:t>
            </a:r>
            <a:r>
              <a:rPr lang="en-US" sz="1500" dirty="0" smtClean="0"/>
              <a:t>. </a:t>
            </a:r>
            <a:r>
              <a:rPr lang="en-US" sz="1500" dirty="0" smtClean="0">
                <a:solidFill>
                  <a:schemeClr val="accent1"/>
                </a:solidFill>
              </a:rPr>
              <a:t>Traffic Information may be given </a:t>
            </a:r>
            <a:r>
              <a:rPr lang="en-US" sz="1500" dirty="0" smtClean="0"/>
              <a:t>as far as is practical in respect of other flights. </a:t>
            </a:r>
            <a:endParaRPr lang="en-US" sz="15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3174" y="357166"/>
            <a:ext cx="3817071" cy="369332"/>
          </a:xfrm>
          <a:prstGeom prst="rect">
            <a:avLst/>
          </a:prstGeom>
          <a:solidFill>
            <a:schemeClr val="tx2"/>
          </a:solidFill>
          <a:effectLst/>
        </p:spPr>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FLIGHT</a:t>
            </a: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PLAN - </a:t>
            </a: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ΣΧΕΔΙΟ  ΠΤΗΣΗΣ</a:t>
            </a:r>
            <a:endParaRPr lang="el-G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642910" y="857232"/>
            <a:ext cx="7929618" cy="1754326"/>
          </a:xfrm>
          <a:prstGeom prst="rect">
            <a:avLst/>
          </a:prstGeom>
        </p:spPr>
        <p:txBody>
          <a:bodyPr wrap="square">
            <a:spAutoFit/>
          </a:bodyPr>
          <a:lstStyle/>
          <a:p>
            <a:pPr algn="just"/>
            <a:r>
              <a:rPr lang="en-US" sz="1600" dirty="0" smtClean="0"/>
              <a:t>       </a:t>
            </a:r>
            <a:r>
              <a:rPr lang="el-GR" dirty="0" smtClean="0">
                <a:solidFill>
                  <a:schemeClr val="dk1"/>
                </a:solidFill>
                <a:latin typeface="+mn-lt"/>
                <a:cs typeface="+mn-cs"/>
              </a:rPr>
              <a:t>Ο όρος “σχέδιο πτήσεως” χρησιμοποιείται</a:t>
            </a:r>
            <a:r>
              <a:rPr lang="en-US" dirty="0" smtClean="0">
                <a:solidFill>
                  <a:schemeClr val="dk1"/>
                </a:solidFill>
                <a:latin typeface="+mn-lt"/>
                <a:cs typeface="+mn-cs"/>
              </a:rPr>
              <a:t> </a:t>
            </a:r>
            <a:r>
              <a:rPr lang="el-GR" dirty="0" smtClean="0">
                <a:solidFill>
                  <a:schemeClr val="dk1"/>
                </a:solidFill>
                <a:latin typeface="+mn-lt"/>
                <a:cs typeface="+mn-cs"/>
              </a:rPr>
              <a:t>για να σημάνει κατά περίπτωση, </a:t>
            </a:r>
            <a:r>
              <a:rPr lang="el-GR" b="1" dirty="0" smtClean="0">
                <a:solidFill>
                  <a:schemeClr val="dk1"/>
                </a:solidFill>
                <a:latin typeface="+mn-lt"/>
                <a:cs typeface="+mn-cs"/>
              </a:rPr>
              <a:t>πλήρεις πληροφορίες </a:t>
            </a:r>
            <a:r>
              <a:rPr lang="el-GR" dirty="0" smtClean="0">
                <a:solidFill>
                  <a:schemeClr val="dk1"/>
                </a:solidFill>
                <a:latin typeface="+mn-lt"/>
                <a:cs typeface="+mn-cs"/>
              </a:rPr>
              <a:t>σε όλα τα στοιχεία, που περιλαμβάνονται στην περιγραφή του σχεδίου πτήσεως, που καλύπτει </a:t>
            </a:r>
            <a:r>
              <a:rPr lang="el-GR" b="1" dirty="0" smtClean="0">
                <a:solidFill>
                  <a:schemeClr val="dk1"/>
                </a:solidFill>
                <a:latin typeface="+mn-lt"/>
                <a:cs typeface="+mn-cs"/>
              </a:rPr>
              <a:t>όλη τη</a:t>
            </a:r>
            <a:r>
              <a:rPr lang="en-US" b="1" dirty="0" smtClean="0">
                <a:solidFill>
                  <a:schemeClr val="dk1"/>
                </a:solidFill>
                <a:latin typeface="+mn-lt"/>
                <a:cs typeface="+mn-cs"/>
              </a:rPr>
              <a:t> </a:t>
            </a:r>
            <a:r>
              <a:rPr lang="el-GR" b="1" dirty="0" smtClean="0">
                <a:solidFill>
                  <a:schemeClr val="dk1"/>
                </a:solidFill>
                <a:latin typeface="+mn-lt"/>
                <a:cs typeface="+mn-cs"/>
              </a:rPr>
              <a:t>διαδρομή μιας πτήσης</a:t>
            </a:r>
            <a:r>
              <a:rPr lang="el-GR" dirty="0" smtClean="0">
                <a:solidFill>
                  <a:schemeClr val="dk1"/>
                </a:solidFill>
                <a:latin typeface="+mn-lt"/>
                <a:cs typeface="+mn-cs"/>
              </a:rPr>
              <a:t>, ή περιορισμένες πληροφορίες,</a:t>
            </a:r>
            <a:r>
              <a:rPr lang="en-US" dirty="0" smtClean="0">
                <a:solidFill>
                  <a:schemeClr val="dk1"/>
                </a:solidFill>
                <a:latin typeface="+mn-lt"/>
                <a:cs typeface="+mn-cs"/>
              </a:rPr>
              <a:t> </a:t>
            </a:r>
            <a:r>
              <a:rPr lang="el-GR" dirty="0" smtClean="0">
                <a:solidFill>
                  <a:schemeClr val="dk1"/>
                </a:solidFill>
                <a:latin typeface="+mn-lt"/>
                <a:cs typeface="+mn-cs"/>
              </a:rPr>
              <a:t>που απαιτούνται, όταν ο σκοπός είναι να εξασφαλισθεί εξουσιοδότηση για μικρό τμήμα πτήσης, όπως να</a:t>
            </a:r>
            <a:r>
              <a:rPr lang="en-US" dirty="0" smtClean="0">
                <a:solidFill>
                  <a:schemeClr val="dk1"/>
                </a:solidFill>
                <a:latin typeface="+mn-lt"/>
                <a:cs typeface="+mn-cs"/>
              </a:rPr>
              <a:t> </a:t>
            </a:r>
            <a:r>
              <a:rPr lang="el-GR" dirty="0" smtClean="0">
                <a:solidFill>
                  <a:schemeClr val="dk1"/>
                </a:solidFill>
                <a:latin typeface="+mn-lt"/>
                <a:cs typeface="+mn-cs"/>
              </a:rPr>
              <a:t>διασταυρώσει αεροδιάδρομο, να απογειωθεί από ή να</a:t>
            </a:r>
            <a:r>
              <a:rPr lang="en-US" dirty="0" smtClean="0">
                <a:solidFill>
                  <a:schemeClr val="dk1"/>
                </a:solidFill>
                <a:latin typeface="+mn-lt"/>
                <a:cs typeface="+mn-cs"/>
              </a:rPr>
              <a:t> </a:t>
            </a:r>
            <a:r>
              <a:rPr lang="el-GR" dirty="0" smtClean="0">
                <a:solidFill>
                  <a:schemeClr val="dk1"/>
                </a:solidFill>
                <a:latin typeface="+mn-lt"/>
                <a:cs typeface="+mn-cs"/>
              </a:rPr>
              <a:t>προσγειωθεί σε ελεγχόμενο αεροδρόμιο.</a:t>
            </a:r>
            <a:endParaRPr lang="el-GR" dirty="0">
              <a:solidFill>
                <a:schemeClr val="dk1"/>
              </a:solidFill>
              <a:latin typeface="+mn-lt"/>
              <a:cs typeface="+mn-cs"/>
            </a:endParaRPr>
          </a:p>
        </p:txBody>
      </p:sp>
      <p:sp>
        <p:nvSpPr>
          <p:cNvPr id="5" name="Rectangle 4"/>
          <p:cNvSpPr/>
          <p:nvPr/>
        </p:nvSpPr>
        <p:spPr>
          <a:xfrm>
            <a:off x="714348" y="5929330"/>
            <a:ext cx="8001056" cy="646331"/>
          </a:xfrm>
          <a:prstGeom prst="rect">
            <a:avLst/>
          </a:prstGeom>
        </p:spPr>
        <p:txBody>
          <a:bodyPr wrap="square">
            <a:spAutoFit/>
          </a:bodyPr>
          <a:lstStyle/>
          <a:p>
            <a:pPr algn="just"/>
            <a:r>
              <a:rPr lang="el-GR" dirty="0" smtClean="0">
                <a:solidFill>
                  <a:schemeClr val="dk1"/>
                </a:solidFill>
                <a:latin typeface="+mn-lt"/>
                <a:cs typeface="+mn-cs"/>
              </a:rPr>
              <a:t>Για κάθε πτήση που τερματίζεται μέσα στο </a:t>
            </a:r>
            <a:r>
              <a:rPr lang="en-US" dirty="0" smtClean="0">
                <a:solidFill>
                  <a:schemeClr val="dk1"/>
                </a:solidFill>
                <a:latin typeface="+mn-lt"/>
                <a:cs typeface="+mn-cs"/>
              </a:rPr>
              <a:t>FIR</a:t>
            </a:r>
            <a:r>
              <a:rPr lang="el-GR" dirty="0" smtClean="0">
                <a:solidFill>
                  <a:schemeClr val="dk1"/>
                </a:solidFill>
                <a:latin typeface="+mn-lt"/>
                <a:cs typeface="+mn-cs"/>
              </a:rPr>
              <a:t> Αθηνών θεωρείται </a:t>
            </a:r>
            <a:r>
              <a:rPr lang="el-GR" b="1" dirty="0" smtClean="0">
                <a:solidFill>
                  <a:schemeClr val="dk1"/>
                </a:solidFill>
                <a:latin typeface="+mn-lt"/>
                <a:cs typeface="+mn-cs"/>
              </a:rPr>
              <a:t>απαραίτητο το κλείσιμο του Σχεδίου πτήσης</a:t>
            </a:r>
            <a:r>
              <a:rPr lang="el-GR" dirty="0" smtClean="0">
                <a:solidFill>
                  <a:schemeClr val="dk1"/>
                </a:solidFill>
                <a:latin typeface="+mn-lt"/>
                <a:cs typeface="+mn-cs"/>
              </a:rPr>
              <a:t>. Για το λόγο αυτό απαιτείται αναφορά άφιξης.</a:t>
            </a:r>
          </a:p>
        </p:txBody>
      </p:sp>
      <p:sp>
        <p:nvSpPr>
          <p:cNvPr id="6146" name="Rectangle 2"/>
          <p:cNvSpPr>
            <a:spLocks noChangeArrowheads="1"/>
          </p:cNvSpPr>
          <p:nvPr/>
        </p:nvSpPr>
        <p:spPr bwMode="auto">
          <a:xfrm>
            <a:off x="142844" y="2571744"/>
            <a:ext cx="8429684" cy="1754326"/>
          </a:xfrm>
          <a:prstGeom prst="rect">
            <a:avLst/>
          </a:prstGeom>
        </p:spPr>
        <p:txBody>
          <a:bodyPr wrap="square">
            <a:spAutoFit/>
          </a:bodyPr>
          <a:lstStyle/>
          <a:p>
            <a:pPr marL="0" marR="0" lvl="0" indent="457200" algn="ctr" defTabSz="914400" eaLnBrk="1" latinLnBrk="0" hangingPunct="1">
              <a:lnSpc>
                <a:spcPct val="100000"/>
              </a:lnSpc>
              <a:buClrTx/>
              <a:buSzTx/>
              <a:buFontTx/>
              <a:buNone/>
              <a:tabLst/>
            </a:pPr>
            <a:r>
              <a:rPr lang="en-US" b="1" dirty="0" smtClean="0">
                <a:solidFill>
                  <a:schemeClr val="dk1"/>
                </a:solidFill>
                <a:latin typeface="+mn-lt"/>
                <a:cs typeface="+mn-cs"/>
              </a:rPr>
              <a:t>    </a:t>
            </a:r>
            <a:r>
              <a:rPr lang="el-GR" b="1" dirty="0" smtClean="0">
                <a:solidFill>
                  <a:schemeClr val="dk1"/>
                </a:solidFill>
                <a:latin typeface="+mn-lt"/>
                <a:cs typeface="+mn-cs"/>
              </a:rPr>
              <a:t>Πριν από κάθε πτήση </a:t>
            </a:r>
            <a:r>
              <a:rPr lang="el-GR" dirty="0" smtClean="0">
                <a:solidFill>
                  <a:schemeClr val="dk1"/>
                </a:solidFill>
                <a:latin typeface="+mn-lt"/>
                <a:cs typeface="+mn-cs"/>
              </a:rPr>
              <a:t>(VFR ή IFR) στο </a:t>
            </a:r>
            <a:r>
              <a:rPr lang="en-US" dirty="0" smtClean="0">
                <a:solidFill>
                  <a:schemeClr val="dk1"/>
                </a:solidFill>
                <a:latin typeface="+mn-lt"/>
                <a:cs typeface="+mn-cs"/>
              </a:rPr>
              <a:t>FIR</a:t>
            </a:r>
            <a:r>
              <a:rPr lang="el-GR" dirty="0" smtClean="0">
                <a:solidFill>
                  <a:schemeClr val="dk1"/>
                </a:solidFill>
                <a:latin typeface="+mn-lt"/>
                <a:cs typeface="+mn-cs"/>
              </a:rPr>
              <a:t> Αθηνών, </a:t>
            </a:r>
            <a:r>
              <a:rPr lang="el-GR" b="1" dirty="0" smtClean="0">
                <a:solidFill>
                  <a:schemeClr val="dk1"/>
                </a:solidFill>
                <a:latin typeface="+mn-lt"/>
                <a:cs typeface="+mn-cs"/>
              </a:rPr>
              <a:t>θα πρέπει να υποβάλλεται </a:t>
            </a:r>
            <a:r>
              <a:rPr lang="en-US" b="1" dirty="0" smtClean="0">
                <a:solidFill>
                  <a:schemeClr val="dk1"/>
                </a:solidFill>
                <a:latin typeface="+mn-lt"/>
                <a:cs typeface="+mn-cs"/>
              </a:rPr>
              <a:t> </a:t>
            </a:r>
            <a:endParaRPr lang="el-GR" b="1" dirty="0" smtClean="0">
              <a:solidFill>
                <a:schemeClr val="dk1"/>
              </a:solidFill>
              <a:latin typeface="+mn-lt"/>
              <a:cs typeface="+mn-cs"/>
            </a:endParaRPr>
          </a:p>
          <a:p>
            <a:pPr marL="0" marR="0" lvl="0" indent="457200" algn="just" defTabSz="914400" eaLnBrk="1" latinLnBrk="0" hangingPunct="1">
              <a:lnSpc>
                <a:spcPct val="100000"/>
              </a:lnSpc>
              <a:buClrTx/>
              <a:buSzTx/>
              <a:buFontTx/>
              <a:buNone/>
              <a:tabLst/>
            </a:pPr>
            <a:r>
              <a:rPr lang="el-GR" b="1" dirty="0" smtClean="0">
                <a:solidFill>
                  <a:schemeClr val="dk1"/>
                </a:solidFill>
                <a:latin typeface="+mn-lt"/>
                <a:cs typeface="+mn-cs"/>
              </a:rPr>
              <a:t>Σχέδιο Πτήσης</a:t>
            </a:r>
            <a:r>
              <a:rPr lang="el-GR" dirty="0" smtClean="0">
                <a:solidFill>
                  <a:schemeClr val="dk1"/>
                </a:solidFill>
                <a:latin typeface="+mn-lt"/>
                <a:cs typeface="+mn-cs"/>
              </a:rPr>
              <a:t>, με σκοπό την παροχή:</a:t>
            </a:r>
          </a:p>
          <a:p>
            <a:pPr marL="0" marR="0" lvl="0" indent="457200" algn="just" defTabSz="914400" eaLnBrk="0" latinLnBrk="0" hangingPunct="0">
              <a:lnSpc>
                <a:spcPct val="100000"/>
              </a:lnSpc>
              <a:buClrTx/>
              <a:buSzTx/>
              <a:buFontTx/>
              <a:buNone/>
              <a:tabLst/>
            </a:pPr>
            <a:r>
              <a:rPr lang="el-GR" dirty="0" smtClean="0">
                <a:solidFill>
                  <a:schemeClr val="dk1"/>
                </a:solidFill>
                <a:latin typeface="+mn-lt"/>
                <a:cs typeface="+mn-cs"/>
              </a:rPr>
              <a:t>α) </a:t>
            </a:r>
            <a:r>
              <a:rPr lang="el-GR" u="sng" dirty="0" smtClean="0">
                <a:solidFill>
                  <a:schemeClr val="dk1"/>
                </a:solidFill>
                <a:latin typeface="+mn-lt"/>
                <a:cs typeface="+mn-cs"/>
              </a:rPr>
              <a:t>Ελέγχου Εναέριας Κυκλοφορίας</a:t>
            </a:r>
          </a:p>
          <a:p>
            <a:pPr marL="0" marR="0" lvl="0" indent="0" algn="just" defTabSz="914400" eaLnBrk="0" latinLnBrk="0" hangingPunct="0">
              <a:lnSpc>
                <a:spcPct val="100000"/>
              </a:lnSpc>
              <a:buClrTx/>
              <a:buSzTx/>
              <a:buFontTx/>
              <a:buNone/>
              <a:tabLst/>
            </a:pPr>
            <a:r>
              <a:rPr lang="en-US" dirty="0" smtClean="0">
                <a:solidFill>
                  <a:schemeClr val="dk1"/>
                </a:solidFill>
                <a:latin typeface="+mn-lt"/>
                <a:cs typeface="+mn-cs"/>
              </a:rPr>
              <a:t>        </a:t>
            </a:r>
            <a:r>
              <a:rPr lang="el-GR" dirty="0" smtClean="0">
                <a:solidFill>
                  <a:schemeClr val="dk1"/>
                </a:solidFill>
                <a:latin typeface="+mn-lt"/>
                <a:cs typeface="+mn-cs"/>
              </a:rPr>
              <a:t> β) </a:t>
            </a:r>
            <a:r>
              <a:rPr lang="el-GR" u="sng" dirty="0" smtClean="0">
                <a:solidFill>
                  <a:schemeClr val="dk1"/>
                </a:solidFill>
                <a:latin typeface="+mn-lt"/>
                <a:cs typeface="+mn-cs"/>
              </a:rPr>
              <a:t>Εξυπηρέτησης πληροφοριών πτήσης, </a:t>
            </a:r>
            <a:r>
              <a:rPr lang="el-GR" u="sng" dirty="0" err="1" smtClean="0">
                <a:solidFill>
                  <a:schemeClr val="dk1"/>
                </a:solidFill>
                <a:latin typeface="+mn-lt"/>
                <a:cs typeface="+mn-cs"/>
              </a:rPr>
              <a:t>συνέγερσης</a:t>
            </a:r>
            <a:r>
              <a:rPr lang="el-GR" u="sng" dirty="0" smtClean="0">
                <a:solidFill>
                  <a:schemeClr val="dk1"/>
                </a:solidFill>
                <a:latin typeface="+mn-lt"/>
                <a:cs typeface="+mn-cs"/>
              </a:rPr>
              <a:t> και παροχής έρευνας</a:t>
            </a:r>
            <a:r>
              <a:rPr lang="en-US" u="sng" dirty="0" smtClean="0">
                <a:solidFill>
                  <a:schemeClr val="dk1"/>
                </a:solidFill>
                <a:latin typeface="+mn-lt"/>
                <a:cs typeface="+mn-cs"/>
              </a:rPr>
              <a:t> </a:t>
            </a:r>
            <a:r>
              <a:rPr lang="el-GR" u="sng" dirty="0" smtClean="0">
                <a:solidFill>
                  <a:schemeClr val="dk1"/>
                </a:solidFill>
                <a:latin typeface="+mn-lt"/>
                <a:cs typeface="+mn-cs"/>
              </a:rPr>
              <a:t>και</a:t>
            </a:r>
            <a:endParaRPr lang="en-US" u="sng" dirty="0" smtClean="0">
              <a:solidFill>
                <a:schemeClr val="dk1"/>
              </a:solidFill>
              <a:latin typeface="+mn-lt"/>
              <a:cs typeface="+mn-cs"/>
            </a:endParaRPr>
          </a:p>
          <a:p>
            <a:pPr marL="0" marR="0" lvl="0" indent="0" algn="just" defTabSz="914400" eaLnBrk="0" latinLnBrk="0" hangingPunct="0">
              <a:lnSpc>
                <a:spcPct val="100000"/>
              </a:lnSpc>
              <a:buClrTx/>
              <a:buSzTx/>
              <a:buFontTx/>
              <a:buNone/>
              <a:tabLst/>
            </a:pPr>
            <a:r>
              <a:rPr lang="el-GR" dirty="0" smtClean="0">
                <a:solidFill>
                  <a:schemeClr val="dk1"/>
                </a:solidFill>
                <a:latin typeface="+mn-lt"/>
                <a:cs typeface="+mn-cs"/>
              </a:rPr>
              <a:t>             </a:t>
            </a:r>
            <a:r>
              <a:rPr lang="en-US" dirty="0" smtClean="0">
                <a:solidFill>
                  <a:schemeClr val="dk1"/>
                </a:solidFill>
                <a:latin typeface="+mn-lt"/>
                <a:cs typeface="+mn-cs"/>
              </a:rPr>
              <a:t>  </a:t>
            </a:r>
            <a:r>
              <a:rPr lang="el-GR" u="sng" dirty="0" smtClean="0">
                <a:solidFill>
                  <a:schemeClr val="dk1"/>
                </a:solidFill>
                <a:latin typeface="+mn-lt"/>
                <a:cs typeface="+mn-cs"/>
              </a:rPr>
              <a:t>διάσωσης</a:t>
            </a:r>
            <a:r>
              <a:rPr lang="el-GR" dirty="0" smtClean="0">
                <a:solidFill>
                  <a:schemeClr val="dk1"/>
                </a:solidFill>
                <a:latin typeface="+mn-lt"/>
                <a:cs typeface="+mn-cs"/>
              </a:rPr>
              <a:t> </a:t>
            </a:r>
          </a:p>
          <a:p>
            <a:pPr marL="0" marR="0" lvl="0" indent="0" algn="just" defTabSz="914400" eaLnBrk="0" latinLnBrk="0" hangingPunct="0">
              <a:lnSpc>
                <a:spcPct val="100000"/>
              </a:lnSpc>
              <a:buClrTx/>
              <a:buSzTx/>
              <a:buFontTx/>
              <a:buNone/>
              <a:tabLst/>
            </a:pPr>
            <a:r>
              <a:rPr lang="en-US" dirty="0" smtClean="0">
                <a:solidFill>
                  <a:schemeClr val="dk1"/>
                </a:solidFill>
                <a:latin typeface="+mn-lt"/>
                <a:cs typeface="+mn-cs"/>
              </a:rPr>
              <a:t>       </a:t>
            </a:r>
            <a:r>
              <a:rPr lang="el-GR" dirty="0" smtClean="0">
                <a:solidFill>
                  <a:schemeClr val="dk1"/>
                </a:solidFill>
                <a:latin typeface="+mn-lt"/>
                <a:cs typeface="+mn-cs"/>
              </a:rPr>
              <a:t> </a:t>
            </a:r>
            <a:r>
              <a:rPr lang="en-US" dirty="0" smtClean="0">
                <a:solidFill>
                  <a:schemeClr val="dk1"/>
                </a:solidFill>
                <a:latin typeface="+mn-lt"/>
                <a:cs typeface="+mn-cs"/>
              </a:rPr>
              <a:t> </a:t>
            </a:r>
            <a:r>
              <a:rPr lang="el-GR" dirty="0" smtClean="0">
                <a:solidFill>
                  <a:schemeClr val="dk1"/>
                </a:solidFill>
                <a:latin typeface="+mn-lt"/>
                <a:cs typeface="+mn-cs"/>
              </a:rPr>
              <a:t>γ) </a:t>
            </a:r>
            <a:r>
              <a:rPr lang="el-GR" u="sng" dirty="0" smtClean="0">
                <a:solidFill>
                  <a:schemeClr val="dk1"/>
                </a:solidFill>
                <a:latin typeface="+mn-lt"/>
                <a:cs typeface="+mn-cs"/>
              </a:rPr>
              <a:t>για λόγους Εθνικής Άμυνας</a:t>
            </a:r>
            <a:r>
              <a:rPr lang="el-GR" dirty="0" smtClean="0">
                <a:solidFill>
                  <a:schemeClr val="dk1"/>
                </a:solidFill>
                <a:latin typeface="+mn-lt"/>
                <a:cs typeface="+mn-cs"/>
              </a:rPr>
              <a:t>. </a:t>
            </a:r>
          </a:p>
        </p:txBody>
      </p:sp>
      <p:sp>
        <p:nvSpPr>
          <p:cNvPr id="7" name="Rectangle 6"/>
          <p:cNvSpPr/>
          <p:nvPr/>
        </p:nvSpPr>
        <p:spPr>
          <a:xfrm>
            <a:off x="642910" y="4357694"/>
            <a:ext cx="8001056" cy="1477328"/>
          </a:xfrm>
          <a:prstGeom prst="rect">
            <a:avLst/>
          </a:prstGeom>
        </p:spPr>
        <p:txBody>
          <a:bodyPr wrap="square">
            <a:spAutoFit/>
          </a:bodyPr>
          <a:lstStyle/>
          <a:p>
            <a:pPr algn="just"/>
            <a:r>
              <a:rPr lang="en-US" sz="1600" dirty="0" smtClean="0"/>
              <a:t>    </a:t>
            </a:r>
            <a:r>
              <a:rPr lang="el-GR" dirty="0" smtClean="0">
                <a:solidFill>
                  <a:schemeClr val="dk1"/>
                </a:solidFill>
                <a:latin typeface="+mn-lt"/>
                <a:cs typeface="+mn-cs"/>
              </a:rPr>
              <a:t>Τα Σχέδια Πτήσης πρέπει να κατατίθενται στη αρμόδια μονάδα Εναέριας Κυκλοφορίας </a:t>
            </a:r>
            <a:r>
              <a:rPr lang="el-GR" b="1" dirty="0" smtClean="0">
                <a:solidFill>
                  <a:schemeClr val="dk1"/>
                </a:solidFill>
                <a:latin typeface="+mn-lt"/>
                <a:cs typeface="+mn-cs"/>
              </a:rPr>
              <a:t>60΄ λεπτά πριν</a:t>
            </a:r>
            <a:r>
              <a:rPr lang="el-GR" dirty="0" smtClean="0">
                <a:solidFill>
                  <a:schemeClr val="dk1"/>
                </a:solidFill>
                <a:latin typeface="+mn-lt"/>
                <a:cs typeface="+mn-cs"/>
              </a:rPr>
              <a:t> από τον υπολογιζόμενο χρόνο έναρξης τροχοδρόμησης του αεροσκάφους (</a:t>
            </a:r>
            <a:r>
              <a:rPr lang="el-GR" b="1" dirty="0" smtClean="0">
                <a:solidFill>
                  <a:schemeClr val="dk1"/>
                </a:solidFill>
                <a:latin typeface="+mn-lt"/>
                <a:cs typeface="+mn-cs"/>
              </a:rPr>
              <a:t>ΕΟΒΤ</a:t>
            </a:r>
            <a:r>
              <a:rPr lang="el-GR" dirty="0" smtClean="0">
                <a:solidFill>
                  <a:schemeClr val="dk1"/>
                </a:solidFill>
                <a:latin typeface="+mn-lt"/>
                <a:cs typeface="+mn-cs"/>
              </a:rPr>
              <a:t>) .</a:t>
            </a:r>
          </a:p>
          <a:p>
            <a:pPr algn="just"/>
            <a:r>
              <a:rPr lang="el-GR" dirty="0" smtClean="0">
                <a:solidFill>
                  <a:schemeClr val="dk1"/>
                </a:solidFill>
                <a:latin typeface="+mn-lt"/>
                <a:cs typeface="+mn-cs"/>
              </a:rPr>
              <a:t>Κατατεθέν "Ι</a:t>
            </a:r>
            <a:r>
              <a:rPr lang="en-US" dirty="0" smtClean="0">
                <a:solidFill>
                  <a:schemeClr val="dk1"/>
                </a:solidFill>
                <a:latin typeface="+mn-lt"/>
                <a:cs typeface="+mn-cs"/>
              </a:rPr>
              <a:t>FR</a:t>
            </a:r>
            <a:r>
              <a:rPr lang="el-GR" dirty="0" smtClean="0">
                <a:solidFill>
                  <a:schemeClr val="dk1"/>
                </a:solidFill>
                <a:latin typeface="+mn-lt"/>
                <a:cs typeface="+mn-cs"/>
              </a:rPr>
              <a:t>" σχέδιο πτήσης ισχύει για 30΄ λεπτά και "</a:t>
            </a:r>
            <a:r>
              <a:rPr lang="en-US" dirty="0" smtClean="0">
                <a:solidFill>
                  <a:schemeClr val="dk1"/>
                </a:solidFill>
                <a:latin typeface="+mn-lt"/>
                <a:cs typeface="+mn-cs"/>
              </a:rPr>
              <a:t>VFR</a:t>
            </a:r>
            <a:r>
              <a:rPr lang="el-GR" dirty="0" smtClean="0">
                <a:solidFill>
                  <a:schemeClr val="dk1"/>
                </a:solidFill>
                <a:latin typeface="+mn-lt"/>
                <a:cs typeface="+mn-cs"/>
              </a:rPr>
              <a:t>" σχέδιο πτήσης ισχύει για 1 ώρα από την υπολογιζόμενη ώρα έναρξης τροχοδρόμησης (ΕΟΒΤ).</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Νικόλας\Desktop\SPOA\Flight plan form.jpg"/>
          <p:cNvPicPr>
            <a:picLocks noChangeAspect="1" noChangeArrowheads="1"/>
          </p:cNvPicPr>
          <p:nvPr/>
        </p:nvPicPr>
        <p:blipFill>
          <a:blip r:embed="rId2" cstate="print"/>
          <a:srcRect/>
          <a:stretch>
            <a:fillRect/>
          </a:stretch>
        </p:blipFill>
        <p:spPr bwMode="auto">
          <a:xfrm>
            <a:off x="1071538" y="0"/>
            <a:ext cx="6929486" cy="6858000"/>
          </a:xfrm>
          <a:prstGeom prst="rect">
            <a:avLst/>
          </a:prstGeom>
          <a:noFill/>
        </p:spPr>
      </p:pic>
      <p:pic>
        <p:nvPicPr>
          <p:cNvPr id="5123" name="Picture 3" descr="C:\Users\Νικόλας\Desktop\SPOA\Flight plan filled.jpg"/>
          <p:cNvPicPr>
            <a:picLocks noChangeAspect="1" noChangeArrowheads="1"/>
          </p:cNvPicPr>
          <p:nvPr/>
        </p:nvPicPr>
        <p:blipFill>
          <a:blip r:embed="rId3" cstate="print"/>
          <a:srcRect/>
          <a:stretch>
            <a:fillRect/>
          </a:stretch>
        </p:blipFill>
        <p:spPr bwMode="auto">
          <a:xfrm>
            <a:off x="1071538" y="0"/>
            <a:ext cx="678661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286116" y="214290"/>
            <a:ext cx="2000232" cy="35394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normalizeH="0" baseline="0" dirty="0" smtClean="0" bmk="_Toc241850677">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VFR</a:t>
            </a:r>
            <a:r>
              <a:rPr kumimoji="0" lang="el-GR" sz="2000" b="1" i="0" u="none" strike="noStrike" normalizeH="0" baseline="0" dirty="0" smtClean="0" bmk="_Toc241850677">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  ΠΤΗΣΕΙΣ</a:t>
            </a:r>
            <a:endParaRPr kumimoji="0" lang="el-GR" sz="1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3" name="Rectangle 2"/>
          <p:cNvSpPr/>
          <p:nvPr/>
        </p:nvSpPr>
        <p:spPr>
          <a:xfrm>
            <a:off x="571472" y="714356"/>
            <a:ext cx="8215370" cy="1477328"/>
          </a:xfrm>
          <a:prstGeom prst="rect">
            <a:avLst/>
          </a:prstGeom>
        </p:spPr>
        <p:txBody>
          <a:bodyPr wrap="square">
            <a:spAutoFit/>
          </a:bodyPr>
          <a:lstStyle/>
          <a:p>
            <a:r>
              <a:rPr lang="el-GR" dirty="0" smtClean="0">
                <a:solidFill>
                  <a:schemeClr val="dk1"/>
                </a:solidFill>
                <a:latin typeface="+mn-lt"/>
                <a:cs typeface="+mn-cs"/>
              </a:rPr>
              <a:t>Εξαρτώνται από τις συνθήκες πτήσης του αεροσκάφους σε σχέση με την:</a:t>
            </a:r>
          </a:p>
          <a:p>
            <a:r>
              <a:rPr lang="el-GR" dirty="0" smtClean="0">
                <a:solidFill>
                  <a:schemeClr val="dk1"/>
                </a:solidFill>
                <a:latin typeface="+mn-lt"/>
                <a:cs typeface="+mn-cs"/>
              </a:rPr>
              <a:t>     	</a:t>
            </a:r>
            <a:r>
              <a:rPr lang="el-GR" b="1" dirty="0" smtClean="0">
                <a:solidFill>
                  <a:schemeClr val="dk1"/>
                </a:solidFill>
                <a:latin typeface="+mn-lt"/>
                <a:cs typeface="+mn-cs"/>
              </a:rPr>
              <a:t>α. ορατότητα και</a:t>
            </a:r>
          </a:p>
          <a:p>
            <a:r>
              <a:rPr lang="el-GR" b="1" dirty="0" smtClean="0">
                <a:solidFill>
                  <a:schemeClr val="dk1"/>
                </a:solidFill>
                <a:latin typeface="+mn-lt"/>
                <a:cs typeface="+mn-cs"/>
              </a:rPr>
              <a:t>     	β. απόστασή του από τα νέφη</a:t>
            </a:r>
          </a:p>
          <a:p>
            <a:r>
              <a:rPr lang="el-GR" dirty="0" smtClean="0">
                <a:solidFill>
                  <a:schemeClr val="dk1"/>
                </a:solidFill>
                <a:latin typeface="+mn-lt"/>
                <a:cs typeface="+mn-cs"/>
              </a:rPr>
              <a:t>Εάν τα δύο αυτά στοιχεία είναι </a:t>
            </a:r>
            <a:r>
              <a:rPr lang="el-GR" u="sng" dirty="0" smtClean="0">
                <a:solidFill>
                  <a:schemeClr val="dk1"/>
                </a:solidFill>
                <a:latin typeface="+mn-lt"/>
                <a:cs typeface="+mn-cs"/>
              </a:rPr>
              <a:t>ίσα ή μεγαλύτερα από τα προβλεπόμενα ελάχιστα, </a:t>
            </a:r>
            <a:r>
              <a:rPr lang="el-GR" dirty="0" smtClean="0">
                <a:solidFill>
                  <a:schemeClr val="dk1"/>
                </a:solidFill>
                <a:latin typeface="+mn-lt"/>
                <a:cs typeface="+mn-cs"/>
              </a:rPr>
              <a:t>τότε η πτήση μπορεί να εκτελεστεί VFR</a:t>
            </a:r>
            <a:endParaRPr lang="el-GR" dirty="0">
              <a:solidFill>
                <a:schemeClr val="dk1"/>
              </a:solidFill>
              <a:latin typeface="+mn-lt"/>
              <a:cs typeface="+mn-cs"/>
            </a:endParaRPr>
          </a:p>
        </p:txBody>
      </p:sp>
      <p:sp>
        <p:nvSpPr>
          <p:cNvPr id="6" name="TextBox 5"/>
          <p:cNvSpPr txBox="1"/>
          <p:nvPr/>
        </p:nvSpPr>
        <p:spPr>
          <a:xfrm>
            <a:off x="500034" y="2500306"/>
            <a:ext cx="7643898" cy="923330"/>
          </a:xfrm>
          <a:prstGeom prst="rect">
            <a:avLst/>
          </a:prstGeom>
          <a:noFill/>
        </p:spPr>
        <p:txBody>
          <a:bodyPr wrap="square" rtlCol="0">
            <a:spAutoFit/>
          </a:bodyPr>
          <a:lstStyle/>
          <a:p>
            <a:r>
              <a:rPr lang="el-GR" b="1" dirty="0" smtClean="0">
                <a:solidFill>
                  <a:schemeClr val="dk1"/>
                </a:solidFill>
                <a:latin typeface="+mn-lt"/>
                <a:cs typeface="+mn-cs"/>
              </a:rPr>
              <a:t>Απαγορεύεται σε μια VFR πτήση η είσοδος εντός των νεφών σε οποιαδήποτε περίπτωση.</a:t>
            </a:r>
          </a:p>
          <a:p>
            <a:endParaRPr lang="el-GR" dirty="0"/>
          </a:p>
        </p:txBody>
      </p:sp>
      <p:sp>
        <p:nvSpPr>
          <p:cNvPr id="7" name="TextBox 6"/>
          <p:cNvSpPr txBox="1"/>
          <p:nvPr/>
        </p:nvSpPr>
        <p:spPr>
          <a:xfrm>
            <a:off x="571472" y="3571876"/>
            <a:ext cx="7858180" cy="1200329"/>
          </a:xfrm>
          <a:prstGeom prst="rect">
            <a:avLst/>
          </a:prstGeom>
          <a:noFill/>
        </p:spPr>
        <p:txBody>
          <a:bodyPr wrap="square" rtlCol="0">
            <a:spAutoFit/>
          </a:bodyPr>
          <a:lstStyle/>
          <a:p>
            <a:r>
              <a:rPr lang="el-GR" dirty="0" smtClean="0">
                <a:solidFill>
                  <a:schemeClr val="dk1"/>
                </a:solidFill>
                <a:latin typeface="+mn-lt"/>
                <a:cs typeface="+mn-cs"/>
              </a:rPr>
              <a:t>Πτήσεις VFR </a:t>
            </a:r>
            <a:r>
              <a:rPr lang="el-GR" b="1" dirty="0" smtClean="0">
                <a:solidFill>
                  <a:schemeClr val="dk1"/>
                </a:solidFill>
                <a:latin typeface="+mn-lt"/>
                <a:cs typeface="+mn-cs"/>
              </a:rPr>
              <a:t>δεν πρέπει να εκτελούνται</a:t>
            </a:r>
            <a:r>
              <a:rPr lang="el-GR" dirty="0" smtClean="0">
                <a:solidFill>
                  <a:schemeClr val="dk1"/>
                </a:solidFill>
                <a:latin typeface="+mn-lt"/>
                <a:cs typeface="+mn-cs"/>
              </a:rPr>
              <a:t>, εκτός εάν εξουσιοδοτηθούν από την αρμόδια αρχή ATS:</a:t>
            </a:r>
          </a:p>
          <a:p>
            <a:r>
              <a:rPr lang="el-GR" b="1" dirty="0" smtClean="0">
                <a:solidFill>
                  <a:schemeClr val="dk1"/>
                </a:solidFill>
                <a:latin typeface="+mn-lt"/>
                <a:cs typeface="+mn-cs"/>
              </a:rPr>
              <a:t>α) πάνω από το FL 200</a:t>
            </a:r>
            <a:r>
              <a:rPr lang="el-GR" dirty="0" smtClean="0">
                <a:solidFill>
                  <a:schemeClr val="dk1"/>
                </a:solidFill>
                <a:latin typeface="+mn-lt"/>
                <a:cs typeface="+mn-cs"/>
              </a:rPr>
              <a:t>,</a:t>
            </a:r>
          </a:p>
          <a:p>
            <a:r>
              <a:rPr lang="el-GR" dirty="0" smtClean="0">
                <a:solidFill>
                  <a:schemeClr val="dk1"/>
                </a:solidFill>
                <a:latin typeface="+mn-lt"/>
                <a:cs typeface="+mn-cs"/>
              </a:rPr>
              <a:t>β) σε </a:t>
            </a:r>
            <a:r>
              <a:rPr lang="el-GR" dirty="0" err="1" smtClean="0">
                <a:solidFill>
                  <a:schemeClr val="dk1"/>
                </a:solidFill>
                <a:latin typeface="+mn-lt"/>
                <a:cs typeface="+mn-cs"/>
              </a:rPr>
              <a:t>διηχητικές</a:t>
            </a:r>
            <a:r>
              <a:rPr lang="el-GR" dirty="0" smtClean="0">
                <a:solidFill>
                  <a:schemeClr val="dk1"/>
                </a:solidFill>
                <a:latin typeface="+mn-lt"/>
                <a:cs typeface="+mn-cs"/>
              </a:rPr>
              <a:t> και υπερηχητικές ταχύτητες.</a:t>
            </a:r>
            <a:endParaRPr lang="el-GR" dirty="0">
              <a:solidFill>
                <a:schemeClr val="dk1"/>
              </a:solidFill>
              <a:latin typeface="+mn-lt"/>
              <a:cs typeface="+mn-cs"/>
            </a:endParaRPr>
          </a:p>
        </p:txBody>
      </p:sp>
      <p:sp>
        <p:nvSpPr>
          <p:cNvPr id="8" name="Rectangle 1"/>
          <p:cNvSpPr>
            <a:spLocks noChangeArrowheads="1"/>
          </p:cNvSpPr>
          <p:nvPr/>
        </p:nvSpPr>
        <p:spPr bwMode="auto">
          <a:xfrm>
            <a:off x="428596" y="5143512"/>
            <a:ext cx="8180997" cy="87716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u="sng" dirty="0" smtClean="0">
                <a:solidFill>
                  <a:srgbClr val="FF0000"/>
                </a:solidFill>
              </a:rPr>
              <a:t>VFR</a:t>
            </a:r>
            <a:r>
              <a:rPr lang="el-GR" b="1" u="sng" dirty="0" smtClean="0">
                <a:solidFill>
                  <a:srgbClr val="FF0000"/>
                </a:solidFill>
              </a:rPr>
              <a:t> πτήσεις κατά τη νύκτα</a:t>
            </a:r>
          </a:p>
          <a:p>
            <a:pPr marL="0" marR="0" lvl="0" indent="0" algn="just" defTabSz="914400" rtl="0" eaLnBrk="0" fontAlgn="base" latinLnBrk="0" hangingPunct="0">
              <a:lnSpc>
                <a:spcPct val="100000"/>
              </a:lnSpc>
              <a:spcBef>
                <a:spcPct val="0"/>
              </a:spcBef>
              <a:spcAft>
                <a:spcPct val="0"/>
              </a:spcAft>
              <a:buClrTx/>
              <a:buSzTx/>
              <a:buFontTx/>
              <a:buNone/>
              <a:tabLst/>
            </a:pPr>
            <a:r>
              <a:rPr lang="en-US" dirty="0" smtClean="0">
                <a:solidFill>
                  <a:schemeClr val="dk1"/>
                </a:solidFill>
                <a:latin typeface="+mn-lt"/>
                <a:cs typeface="+mn-cs"/>
              </a:rPr>
              <a:t>VFR</a:t>
            </a:r>
            <a:r>
              <a:rPr lang="el-GR" dirty="0" smtClean="0">
                <a:solidFill>
                  <a:schemeClr val="dk1"/>
                </a:solidFill>
                <a:latin typeface="+mn-lt"/>
                <a:cs typeface="+mn-cs"/>
              </a:rPr>
              <a:t> πτήσεις κατά τη διάρκεια της νύχτας </a:t>
            </a:r>
            <a:r>
              <a:rPr lang="el-GR" b="1" dirty="0" smtClean="0">
                <a:solidFill>
                  <a:schemeClr val="dk1"/>
                </a:solidFill>
                <a:latin typeface="+mn-lt"/>
                <a:cs typeface="+mn-cs"/>
              </a:rPr>
              <a:t>δε θα εκτελούνται ΧΩΡΙΣ ΑΔΕΙΑ </a:t>
            </a:r>
            <a:r>
              <a:rPr lang="el-GR" dirty="0" smtClean="0">
                <a:solidFill>
                  <a:schemeClr val="dk1"/>
                </a:solidFill>
                <a:latin typeface="+mn-lt"/>
                <a:cs typeface="+mn-cs"/>
              </a:rPr>
              <a:t>της αρμόδιας μονάδας Ε.Ε.Κ.</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5072074"/>
            <a:ext cx="8286808" cy="1477328"/>
          </a:xfrm>
          <a:prstGeom prst="rect">
            <a:avLst/>
          </a:prstGeom>
          <a:noFill/>
        </p:spPr>
        <p:txBody>
          <a:bodyPr wrap="square" rtlCol="0">
            <a:spAutoFit/>
          </a:bodyPr>
          <a:lstStyle/>
          <a:p>
            <a:pPr algn="ctr"/>
            <a:r>
              <a:rPr lang="en-US" b="1" u="sng" dirty="0" smtClean="0">
                <a:solidFill>
                  <a:srgbClr val="FF0000"/>
                </a:solidFill>
              </a:rPr>
              <a:t>VFR </a:t>
            </a:r>
            <a:r>
              <a:rPr lang="el-GR" b="1" u="sng" dirty="0" smtClean="0">
                <a:solidFill>
                  <a:srgbClr val="FF0000"/>
                </a:solidFill>
              </a:rPr>
              <a:t>διαδρομές και ύψη</a:t>
            </a:r>
            <a:r>
              <a:rPr lang="el-GR" b="1" dirty="0" smtClean="0">
                <a:solidFill>
                  <a:srgbClr val="FF0000"/>
                </a:solidFill>
              </a:rPr>
              <a:t> </a:t>
            </a:r>
            <a:endParaRPr lang="el-GR" dirty="0" smtClean="0">
              <a:solidFill>
                <a:srgbClr val="FF0000"/>
              </a:solidFill>
            </a:endParaRPr>
          </a:p>
          <a:p>
            <a:pPr algn="just"/>
            <a:r>
              <a:rPr lang="el-GR" dirty="0" smtClean="0">
                <a:solidFill>
                  <a:schemeClr val="dk1"/>
                </a:solidFill>
                <a:latin typeface="+mn-lt"/>
                <a:cs typeface="+mn-cs"/>
              </a:rPr>
              <a:t>Στα μεγάλα αεροδρόμια για την ασφάλεια και την εξυπηρέτηση των πτήσεων έχουν καθιερωθεί ειδικές διαδρομές και ύψη </a:t>
            </a:r>
            <a:r>
              <a:rPr lang="el-GR" b="1" dirty="0" smtClean="0">
                <a:solidFill>
                  <a:schemeClr val="dk1"/>
                </a:solidFill>
                <a:latin typeface="+mn-lt"/>
                <a:cs typeface="+mn-cs"/>
              </a:rPr>
              <a:t>(VFR </a:t>
            </a:r>
            <a:r>
              <a:rPr lang="el-GR" b="1" dirty="0" err="1" smtClean="0">
                <a:solidFill>
                  <a:schemeClr val="dk1"/>
                </a:solidFill>
                <a:latin typeface="+mn-lt"/>
                <a:cs typeface="+mn-cs"/>
              </a:rPr>
              <a:t>Routes</a:t>
            </a:r>
            <a:r>
              <a:rPr lang="el-GR" b="1" dirty="0" smtClean="0">
                <a:solidFill>
                  <a:schemeClr val="dk1"/>
                </a:solidFill>
                <a:latin typeface="+mn-lt"/>
                <a:cs typeface="+mn-cs"/>
              </a:rPr>
              <a:t> </a:t>
            </a:r>
            <a:r>
              <a:rPr lang="el-GR" b="1" dirty="0" err="1" smtClean="0">
                <a:solidFill>
                  <a:schemeClr val="dk1"/>
                </a:solidFill>
                <a:latin typeface="+mn-lt"/>
                <a:cs typeface="+mn-cs"/>
              </a:rPr>
              <a:t>and</a:t>
            </a:r>
            <a:r>
              <a:rPr lang="el-GR" b="1" dirty="0" smtClean="0">
                <a:solidFill>
                  <a:schemeClr val="dk1"/>
                </a:solidFill>
                <a:latin typeface="+mn-lt"/>
                <a:cs typeface="+mn-cs"/>
              </a:rPr>
              <a:t> </a:t>
            </a:r>
            <a:r>
              <a:rPr lang="el-GR" b="1" dirty="0" err="1" smtClean="0">
                <a:solidFill>
                  <a:schemeClr val="dk1"/>
                </a:solidFill>
                <a:latin typeface="+mn-lt"/>
                <a:cs typeface="+mn-cs"/>
              </a:rPr>
              <a:t>altitudes</a:t>
            </a:r>
            <a:r>
              <a:rPr lang="el-GR" b="1" dirty="0" smtClean="0">
                <a:solidFill>
                  <a:schemeClr val="dk1"/>
                </a:solidFill>
                <a:latin typeface="+mn-lt"/>
                <a:cs typeface="+mn-cs"/>
              </a:rPr>
              <a:t>) </a:t>
            </a:r>
            <a:r>
              <a:rPr lang="el-GR" dirty="0" smtClean="0">
                <a:solidFill>
                  <a:schemeClr val="dk1"/>
                </a:solidFill>
                <a:latin typeface="+mn-lt"/>
                <a:cs typeface="+mn-cs"/>
              </a:rPr>
              <a:t>που θα πρέπει τα αεροσκάφη και τα ελικόπτερα όταν πετούν VFR, να ακολουθούν και που είναι δημοσιευμένα στους σχετικούς χάρτες του ΑΙΡ</a:t>
            </a:r>
            <a:endParaRPr lang="el-GR" dirty="0">
              <a:solidFill>
                <a:schemeClr val="dk1"/>
              </a:solidFill>
              <a:latin typeface="+mn-lt"/>
              <a:cs typeface="+mn-cs"/>
            </a:endParaRPr>
          </a:p>
        </p:txBody>
      </p:sp>
      <p:sp>
        <p:nvSpPr>
          <p:cNvPr id="7" name="TextBox 6"/>
          <p:cNvSpPr txBox="1"/>
          <p:nvPr/>
        </p:nvSpPr>
        <p:spPr>
          <a:xfrm>
            <a:off x="571472" y="3000372"/>
            <a:ext cx="8429684" cy="2031325"/>
          </a:xfrm>
          <a:prstGeom prst="rect">
            <a:avLst/>
          </a:prstGeom>
          <a:noFill/>
        </p:spPr>
        <p:txBody>
          <a:bodyPr wrap="square" rtlCol="0">
            <a:spAutoFit/>
          </a:bodyPr>
          <a:lstStyle/>
          <a:p>
            <a:pPr algn="just"/>
            <a:r>
              <a:rPr lang="el-GR" dirty="0" smtClean="0">
                <a:solidFill>
                  <a:schemeClr val="dk1"/>
                </a:solidFill>
                <a:latin typeface="+mn-lt"/>
                <a:cs typeface="+mn-cs"/>
              </a:rPr>
              <a:t>Χειριστές που αδυνατούν να πετάξουν </a:t>
            </a:r>
            <a:r>
              <a:rPr lang="en-US" dirty="0" smtClean="0">
                <a:solidFill>
                  <a:schemeClr val="dk1"/>
                </a:solidFill>
                <a:latin typeface="+mn-lt"/>
                <a:cs typeface="+mn-cs"/>
              </a:rPr>
              <a:t>VFR</a:t>
            </a:r>
            <a:r>
              <a:rPr lang="el-GR" dirty="0" smtClean="0">
                <a:solidFill>
                  <a:schemeClr val="dk1"/>
                </a:solidFill>
                <a:latin typeface="+mn-lt"/>
                <a:cs typeface="+mn-cs"/>
              </a:rPr>
              <a:t> από / προς ένα αεροδρόμιο που βρίσκεται </a:t>
            </a:r>
            <a:r>
              <a:rPr lang="el-GR" b="1" dirty="0" smtClean="0">
                <a:solidFill>
                  <a:schemeClr val="dk1"/>
                </a:solidFill>
                <a:latin typeface="+mn-lt"/>
                <a:cs typeface="+mn-cs"/>
              </a:rPr>
              <a:t>μέσα σε </a:t>
            </a:r>
            <a:r>
              <a:rPr lang="en-US" b="1" dirty="0" smtClean="0">
                <a:solidFill>
                  <a:schemeClr val="dk1"/>
                </a:solidFill>
                <a:latin typeface="+mn-lt"/>
                <a:cs typeface="+mn-cs"/>
              </a:rPr>
              <a:t>CTR </a:t>
            </a:r>
            <a:r>
              <a:rPr lang="en-US" dirty="0" smtClean="0">
                <a:solidFill>
                  <a:schemeClr val="dk1"/>
                </a:solidFill>
                <a:latin typeface="+mn-lt"/>
                <a:cs typeface="+mn-cs"/>
              </a:rPr>
              <a:t>(</a:t>
            </a:r>
            <a:r>
              <a:rPr lang="el-GR" dirty="0" smtClean="0">
                <a:solidFill>
                  <a:schemeClr val="dk1"/>
                </a:solidFill>
                <a:latin typeface="+mn-lt"/>
                <a:cs typeface="+mn-cs"/>
              </a:rPr>
              <a:t>και δεν επιθυμούν ή αδυνατούν να πετάξουν Ι</a:t>
            </a:r>
            <a:r>
              <a:rPr lang="en-US" dirty="0" smtClean="0">
                <a:solidFill>
                  <a:schemeClr val="dk1"/>
                </a:solidFill>
                <a:latin typeface="+mn-lt"/>
                <a:cs typeface="+mn-cs"/>
              </a:rPr>
              <a:t>FR)</a:t>
            </a:r>
            <a:r>
              <a:rPr lang="el-GR" dirty="0" smtClean="0">
                <a:solidFill>
                  <a:schemeClr val="dk1"/>
                </a:solidFill>
                <a:latin typeface="+mn-lt"/>
                <a:cs typeface="+mn-cs"/>
              </a:rPr>
              <a:t>, μπορούν να ζητήσουν από τον ΕΕΚ </a:t>
            </a:r>
            <a:r>
              <a:rPr lang="el-GR" b="1" dirty="0" smtClean="0">
                <a:solidFill>
                  <a:schemeClr val="dk1"/>
                </a:solidFill>
                <a:latin typeface="+mn-lt"/>
                <a:cs typeface="+mn-cs"/>
              </a:rPr>
              <a:t>ειδική άδεια για πτήση </a:t>
            </a:r>
            <a:r>
              <a:rPr lang="en-US" b="1" dirty="0" smtClean="0">
                <a:solidFill>
                  <a:schemeClr val="dk1"/>
                </a:solidFill>
                <a:latin typeface="+mn-lt"/>
                <a:cs typeface="+mn-cs"/>
              </a:rPr>
              <a:t>SPECIAL VFR</a:t>
            </a:r>
            <a:r>
              <a:rPr lang="el-GR" b="1" dirty="0" smtClean="0">
                <a:solidFill>
                  <a:schemeClr val="dk1"/>
                </a:solidFill>
                <a:latin typeface="+mn-lt"/>
                <a:cs typeface="+mn-cs"/>
              </a:rPr>
              <a:t>.</a:t>
            </a:r>
          </a:p>
          <a:p>
            <a:pPr algn="just"/>
            <a:r>
              <a:rPr lang="el-GR" dirty="0" smtClean="0">
                <a:solidFill>
                  <a:schemeClr val="dk1"/>
                </a:solidFill>
                <a:latin typeface="+mn-lt"/>
                <a:cs typeface="+mn-cs"/>
              </a:rPr>
              <a:t>Απαραίτητη προϋπόθεση για τη διεξαγωγή μιας </a:t>
            </a:r>
            <a:r>
              <a:rPr lang="en-US" dirty="0" smtClean="0">
                <a:solidFill>
                  <a:schemeClr val="dk1"/>
                </a:solidFill>
                <a:latin typeface="+mn-lt"/>
                <a:cs typeface="+mn-cs"/>
              </a:rPr>
              <a:t>SPECIAL VFR</a:t>
            </a:r>
            <a:r>
              <a:rPr lang="el-GR" dirty="0" smtClean="0">
                <a:solidFill>
                  <a:schemeClr val="dk1"/>
                </a:solidFill>
                <a:latin typeface="+mn-lt"/>
                <a:cs typeface="+mn-cs"/>
              </a:rPr>
              <a:t> πτήσης είναι:</a:t>
            </a:r>
          </a:p>
          <a:p>
            <a:pPr algn="just"/>
            <a:r>
              <a:rPr lang="el-GR" dirty="0" smtClean="0">
                <a:solidFill>
                  <a:schemeClr val="dk1"/>
                </a:solidFill>
                <a:latin typeface="+mn-lt"/>
                <a:cs typeface="+mn-cs"/>
              </a:rPr>
              <a:t>α)   </a:t>
            </a:r>
            <a:r>
              <a:rPr lang="el-GR" b="1" dirty="0" smtClean="0">
                <a:solidFill>
                  <a:schemeClr val="dk1"/>
                </a:solidFill>
                <a:latin typeface="+mn-lt"/>
                <a:cs typeface="+mn-cs"/>
              </a:rPr>
              <a:t>Ορατότητα εδάφους 1500μέτρα </a:t>
            </a:r>
            <a:r>
              <a:rPr lang="el-GR" dirty="0" smtClean="0">
                <a:solidFill>
                  <a:schemeClr val="dk1"/>
                </a:solidFill>
                <a:latin typeface="+mn-lt"/>
                <a:cs typeface="+mn-cs"/>
              </a:rPr>
              <a:t>ή περισσότερο</a:t>
            </a:r>
          </a:p>
          <a:p>
            <a:pPr algn="just"/>
            <a:r>
              <a:rPr lang="el-GR" dirty="0" smtClean="0">
                <a:solidFill>
                  <a:schemeClr val="dk1"/>
                </a:solidFill>
                <a:latin typeface="+mn-lt"/>
                <a:cs typeface="+mn-cs"/>
              </a:rPr>
              <a:t>β)   Η πτήση να διεξαχθεί μόνον εντός ζώνης ελέγχου</a:t>
            </a:r>
          </a:p>
          <a:p>
            <a:pPr algn="just"/>
            <a:r>
              <a:rPr lang="el-GR" dirty="0" smtClean="0">
                <a:solidFill>
                  <a:schemeClr val="dk1"/>
                </a:solidFill>
                <a:latin typeface="+mn-lt"/>
                <a:cs typeface="+mn-cs"/>
              </a:rPr>
              <a:t>γ)   Ο πιλότος να ζητήσει ειδική άδεια από την αρμόδια υπηρεσία Ε.Ε.Κ.</a:t>
            </a:r>
            <a:endParaRPr lang="el-GR" dirty="0">
              <a:solidFill>
                <a:schemeClr val="dk1"/>
              </a:solidFill>
              <a:latin typeface="+mn-lt"/>
              <a:cs typeface="+mn-cs"/>
            </a:endParaRPr>
          </a:p>
        </p:txBody>
      </p:sp>
      <p:sp>
        <p:nvSpPr>
          <p:cNvPr id="8" name="TextBox 7"/>
          <p:cNvSpPr txBox="1"/>
          <p:nvPr/>
        </p:nvSpPr>
        <p:spPr>
          <a:xfrm>
            <a:off x="571472" y="571480"/>
            <a:ext cx="8001056" cy="2031325"/>
          </a:xfrm>
          <a:prstGeom prst="rect">
            <a:avLst/>
          </a:prstGeom>
          <a:noFill/>
        </p:spPr>
        <p:txBody>
          <a:bodyPr wrap="square" rtlCol="0">
            <a:spAutoFit/>
          </a:bodyPr>
          <a:lstStyle/>
          <a:p>
            <a:pPr algn="ctr"/>
            <a:r>
              <a:rPr lang="en-US" b="1" u="sng" dirty="0" smtClean="0">
                <a:solidFill>
                  <a:srgbClr val="FF0000"/>
                </a:solidFill>
              </a:rPr>
              <a:t>VFR</a:t>
            </a:r>
            <a:r>
              <a:rPr lang="el-GR" b="1" u="sng" dirty="0" smtClean="0">
                <a:solidFill>
                  <a:srgbClr val="FF0000"/>
                </a:solidFill>
              </a:rPr>
              <a:t> ελάχιστα για απογείωση - προσγείωση - πτήση σε αεροδρόμιο που βρίσκεται μέσα σε Ζώνη Ελέγχου</a:t>
            </a:r>
            <a:r>
              <a:rPr lang="el-GR" b="1" dirty="0" smtClean="0"/>
              <a:t> </a:t>
            </a:r>
            <a:endParaRPr lang="en-US" b="1" dirty="0" smtClean="0"/>
          </a:p>
          <a:p>
            <a:pPr algn="ctr"/>
            <a:endParaRPr lang="el-GR" dirty="0" smtClean="0"/>
          </a:p>
          <a:p>
            <a:r>
              <a:rPr lang="el-GR" dirty="0" smtClean="0">
                <a:solidFill>
                  <a:schemeClr val="dk1"/>
                </a:solidFill>
                <a:latin typeface="+mn-lt"/>
                <a:cs typeface="+mn-cs"/>
              </a:rPr>
              <a:t>Μία </a:t>
            </a:r>
            <a:r>
              <a:rPr lang="en-US" dirty="0" smtClean="0">
                <a:solidFill>
                  <a:schemeClr val="dk1"/>
                </a:solidFill>
                <a:latin typeface="+mn-lt"/>
                <a:cs typeface="+mn-cs"/>
              </a:rPr>
              <a:t>VFR</a:t>
            </a:r>
            <a:r>
              <a:rPr lang="el-GR" dirty="0" smtClean="0">
                <a:solidFill>
                  <a:schemeClr val="dk1"/>
                </a:solidFill>
                <a:latin typeface="+mn-lt"/>
                <a:cs typeface="+mn-cs"/>
              </a:rPr>
              <a:t> πτήση μπορεί να πετάξει μέσα </a:t>
            </a:r>
            <a:r>
              <a:rPr lang="el-GR" b="1" dirty="0" smtClean="0">
                <a:solidFill>
                  <a:schemeClr val="dk1"/>
                </a:solidFill>
                <a:latin typeface="+mn-lt"/>
                <a:cs typeface="+mn-cs"/>
              </a:rPr>
              <a:t>σε ζώνη ελέγχου (</a:t>
            </a:r>
            <a:r>
              <a:rPr lang="en-US" b="1" dirty="0" smtClean="0">
                <a:solidFill>
                  <a:schemeClr val="dk1"/>
                </a:solidFill>
                <a:latin typeface="+mn-lt"/>
                <a:cs typeface="+mn-cs"/>
              </a:rPr>
              <a:t>CTR) </a:t>
            </a:r>
            <a:r>
              <a:rPr lang="el-GR" b="1" dirty="0" smtClean="0">
                <a:solidFill>
                  <a:schemeClr val="dk1"/>
                </a:solidFill>
                <a:latin typeface="+mn-lt"/>
                <a:cs typeface="+mn-cs"/>
              </a:rPr>
              <a:t> </a:t>
            </a:r>
            <a:r>
              <a:rPr lang="el-GR" dirty="0" smtClean="0">
                <a:solidFill>
                  <a:schemeClr val="dk1"/>
                </a:solidFill>
                <a:latin typeface="+mn-lt"/>
                <a:cs typeface="+mn-cs"/>
              </a:rPr>
              <a:t>χωρίς ιδιαίτερη άδεια όταν η:</a:t>
            </a:r>
          </a:p>
          <a:p>
            <a:r>
              <a:rPr lang="el-GR" b="1" dirty="0" smtClean="0">
                <a:solidFill>
                  <a:schemeClr val="dk1"/>
                </a:solidFill>
                <a:latin typeface="+mn-lt"/>
                <a:cs typeface="+mn-cs"/>
              </a:rPr>
              <a:t>α)  ορατότητα εδάφους είναι 5</a:t>
            </a:r>
            <a:r>
              <a:rPr lang="en-US" b="1" dirty="0" smtClean="0">
                <a:solidFill>
                  <a:schemeClr val="dk1"/>
                </a:solidFill>
                <a:latin typeface="+mn-lt"/>
                <a:cs typeface="+mn-cs"/>
              </a:rPr>
              <a:t>km </a:t>
            </a:r>
            <a:r>
              <a:rPr lang="el-GR" dirty="0" smtClean="0">
                <a:solidFill>
                  <a:schemeClr val="dk1"/>
                </a:solidFill>
                <a:latin typeface="+mn-lt"/>
                <a:cs typeface="+mn-cs"/>
              </a:rPr>
              <a:t>ή περισσότερο και </a:t>
            </a:r>
          </a:p>
          <a:p>
            <a:r>
              <a:rPr lang="el-GR" b="1" dirty="0" smtClean="0">
                <a:solidFill>
                  <a:schemeClr val="dk1"/>
                </a:solidFill>
                <a:latin typeface="+mn-lt"/>
                <a:cs typeface="+mn-cs"/>
              </a:rPr>
              <a:t>β)  οροφή νεφών είναι 1500πόδια </a:t>
            </a:r>
            <a:r>
              <a:rPr lang="el-GR" dirty="0" smtClean="0">
                <a:solidFill>
                  <a:schemeClr val="dk1"/>
                </a:solidFill>
                <a:latin typeface="+mn-lt"/>
                <a:cs typeface="+mn-cs"/>
              </a:rPr>
              <a:t>ή περισσότερο.</a:t>
            </a:r>
            <a:endParaRPr lang="el-GR" dirty="0">
              <a:solidFill>
                <a:schemeClr val="dk1"/>
              </a:solidFill>
              <a:latin typeface="+mn-lt"/>
              <a:cs typeface="+mn-cs"/>
            </a:endParaRPr>
          </a:p>
        </p:txBody>
      </p:sp>
      <p:sp>
        <p:nvSpPr>
          <p:cNvPr id="5" name="Rectangle 4"/>
          <p:cNvSpPr/>
          <p:nvPr/>
        </p:nvSpPr>
        <p:spPr>
          <a:xfrm>
            <a:off x="857224" y="2643182"/>
            <a:ext cx="2416046" cy="369332"/>
          </a:xfrm>
          <a:prstGeom prst="rect">
            <a:avLst/>
          </a:prstGeom>
        </p:spPr>
        <p:txBody>
          <a:bodyPr wrap="none">
            <a:spAutoFit/>
          </a:bodyPr>
          <a:lstStyle/>
          <a:p>
            <a:r>
              <a:rPr lang="en-US" dirty="0" smtClean="0">
                <a:ln w="18415" cmpd="sng">
                  <a:solidFill>
                    <a:schemeClr val="accent6">
                      <a:lumMod val="75000"/>
                    </a:schemeClr>
                  </a:solidFill>
                  <a:prstDash val="solid"/>
                </a:ln>
                <a:solidFill>
                  <a:srgbClr val="C00000"/>
                </a:solidFill>
                <a:effectLst>
                  <a:outerShdw blurRad="63500" dir="3600000" algn="tl" rotWithShape="0">
                    <a:srgbClr val="000000">
                      <a:alpha val="70000"/>
                    </a:srgbClr>
                  </a:outerShdw>
                </a:effectLst>
              </a:rPr>
              <a:t>Special VFR  - SVFR </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071546"/>
            <a:ext cx="8358246" cy="1200329"/>
          </a:xfrm>
          <a:prstGeom prst="rect">
            <a:avLst/>
          </a:prstGeom>
          <a:noFill/>
        </p:spPr>
        <p:txBody>
          <a:bodyPr wrap="square" rtlCol="0">
            <a:spAutoFit/>
          </a:bodyPr>
          <a:lstStyle/>
          <a:p>
            <a:r>
              <a:rPr lang="el-GR" dirty="0" smtClean="0">
                <a:solidFill>
                  <a:schemeClr val="dk1"/>
                </a:solidFill>
                <a:latin typeface="+mn-lt"/>
                <a:cs typeface="+mn-cs"/>
              </a:rPr>
              <a:t>Α/</a:t>
            </a:r>
            <a:r>
              <a:rPr lang="el-GR" dirty="0" err="1" smtClean="0">
                <a:solidFill>
                  <a:schemeClr val="dk1"/>
                </a:solidFill>
                <a:latin typeface="+mn-lt"/>
                <a:cs typeface="+mn-cs"/>
              </a:rPr>
              <a:t>φος </a:t>
            </a:r>
            <a:r>
              <a:rPr lang="el-GR" dirty="0" smtClean="0">
                <a:solidFill>
                  <a:schemeClr val="dk1"/>
                </a:solidFill>
                <a:latin typeface="+mn-lt"/>
                <a:cs typeface="+mn-cs"/>
              </a:rPr>
              <a:t>που βρίσκεται σε κίνδυνο μπορεί να χρησιμοποιήσει κάθε πρόσφορο μέσο για:</a:t>
            </a:r>
          </a:p>
          <a:p>
            <a:r>
              <a:rPr lang="el-GR" dirty="0" smtClean="0">
                <a:solidFill>
                  <a:schemeClr val="dk1"/>
                </a:solidFill>
                <a:latin typeface="+mn-lt"/>
                <a:cs typeface="+mn-cs"/>
              </a:rPr>
              <a:t>α)  να επισύρει την προσοχή όσων μπορούν να του προσφέρουν οποιαδήποτε βοήθεια  και</a:t>
            </a:r>
          </a:p>
          <a:p>
            <a:r>
              <a:rPr lang="el-GR" dirty="0" smtClean="0">
                <a:solidFill>
                  <a:schemeClr val="dk1"/>
                </a:solidFill>
                <a:latin typeface="+mn-lt"/>
                <a:cs typeface="+mn-cs"/>
              </a:rPr>
              <a:t>β)  να γνωστοποιήσει την κατάσταση ανάγκης που βρίσκεται.</a:t>
            </a:r>
          </a:p>
        </p:txBody>
      </p:sp>
      <p:sp>
        <p:nvSpPr>
          <p:cNvPr id="16385" name="Rectangle 1"/>
          <p:cNvSpPr>
            <a:spLocks noChangeArrowheads="1"/>
          </p:cNvSpPr>
          <p:nvPr/>
        </p:nvSpPr>
        <p:spPr bwMode="auto">
          <a:xfrm>
            <a:off x="428596" y="2500306"/>
            <a:ext cx="8572560" cy="2862322"/>
          </a:xfrm>
          <a:prstGeom prst="rect">
            <a:avLst/>
          </a:prstGeom>
          <a:noFill/>
        </p:spPr>
        <p:txBody>
          <a:bodyPr wrap="square" rtlCol="0">
            <a:spAutoFit/>
          </a:bodyPr>
          <a:lstStyle/>
          <a:p>
            <a:pPr marL="0" marR="0" lvl="0" indent="0" defTabSz="914400" eaLnBrk="1" latinLnBrk="0" hangingPunct="1">
              <a:lnSpc>
                <a:spcPct val="100000"/>
              </a:lnSpc>
              <a:buClrTx/>
              <a:buSzTx/>
              <a:buFontTx/>
              <a:buNone/>
              <a:tabLst/>
            </a:pPr>
            <a:r>
              <a:rPr lang="el-GR" b="1" dirty="0" smtClean="0">
                <a:solidFill>
                  <a:schemeClr val="dk1"/>
                </a:solidFill>
                <a:latin typeface="+mn-lt"/>
                <a:cs typeface="+mn-cs"/>
              </a:rPr>
              <a:t>Σήματα κινδύνου</a:t>
            </a:r>
          </a:p>
          <a:p>
            <a:pPr marL="0" marR="0" lvl="0" indent="0" defTabSz="914400" eaLnBrk="1" latinLnBrk="0" hangingPunct="1">
              <a:lnSpc>
                <a:spcPct val="100000"/>
              </a:lnSpc>
              <a:buClrTx/>
              <a:buSzTx/>
              <a:buFontTx/>
              <a:buNone/>
              <a:tabLst/>
            </a:pPr>
            <a:endParaRPr lang="el-GR" b="1" dirty="0" smtClean="0">
              <a:solidFill>
                <a:schemeClr val="dk1"/>
              </a:solidFill>
              <a:latin typeface="+mn-lt"/>
              <a:cs typeface="+mn-cs"/>
            </a:endParaRPr>
          </a:p>
          <a:p>
            <a:pPr marL="0" marR="0" lvl="0" indent="0" defTabSz="914400" eaLnBrk="0" latinLnBrk="0" hangingPunct="0">
              <a:lnSpc>
                <a:spcPct val="100000"/>
              </a:lnSpc>
              <a:buClrTx/>
              <a:buSzTx/>
              <a:buFontTx/>
              <a:buNone/>
              <a:tabLst/>
            </a:pPr>
            <a:r>
              <a:rPr lang="el-GR" dirty="0" smtClean="0">
                <a:solidFill>
                  <a:schemeClr val="dk1"/>
                </a:solidFill>
                <a:latin typeface="+mn-lt"/>
                <a:cs typeface="+mn-cs"/>
              </a:rPr>
              <a:t>Όταν α/</a:t>
            </a:r>
            <a:r>
              <a:rPr lang="el-GR" dirty="0" err="1" smtClean="0">
                <a:solidFill>
                  <a:schemeClr val="dk1"/>
                </a:solidFill>
                <a:latin typeface="+mn-lt"/>
                <a:cs typeface="+mn-cs"/>
              </a:rPr>
              <a:t>φος </a:t>
            </a:r>
            <a:r>
              <a:rPr lang="el-GR" dirty="0" smtClean="0">
                <a:solidFill>
                  <a:schemeClr val="dk1"/>
                </a:solidFill>
                <a:latin typeface="+mn-lt"/>
                <a:cs typeface="+mn-cs"/>
              </a:rPr>
              <a:t>απειλείται από ΣΟΒΑΡΟ ΚΑΙ ΑΜΕΣΟ ΚΙΝΔΥΝΟ και ζητά ΑΜΕΣΗ ΒΟΗΘΕΙΑ, χρησιμοποιεί τα παρακάτω σήματα:</a:t>
            </a:r>
          </a:p>
          <a:p>
            <a:pPr marL="0" marR="0" lvl="0" indent="0" defTabSz="914400" eaLnBrk="0" latinLnBrk="0" hangingPunct="0">
              <a:lnSpc>
                <a:spcPct val="100000"/>
              </a:lnSpc>
              <a:buClrTx/>
              <a:buSzTx/>
              <a:buFontTx/>
              <a:buNone/>
              <a:tabLst/>
            </a:pPr>
            <a:r>
              <a:rPr lang="el-GR" dirty="0" smtClean="0">
                <a:solidFill>
                  <a:schemeClr val="dk1"/>
                </a:solidFill>
                <a:latin typeface="+mn-lt"/>
                <a:cs typeface="+mn-cs"/>
              </a:rPr>
              <a:t>α)  Με τον ασύρματο, τον Κώδικα Μορς </a:t>
            </a:r>
            <a:r>
              <a:rPr lang="en-US" dirty="0" smtClean="0">
                <a:solidFill>
                  <a:schemeClr val="dk1"/>
                </a:solidFill>
                <a:latin typeface="+mn-lt"/>
                <a:cs typeface="+mn-cs"/>
              </a:rPr>
              <a:t>S</a:t>
            </a:r>
            <a:r>
              <a:rPr lang="el-GR" dirty="0" smtClean="0">
                <a:solidFill>
                  <a:schemeClr val="dk1"/>
                </a:solidFill>
                <a:latin typeface="+mn-lt"/>
                <a:cs typeface="+mn-cs"/>
              </a:rPr>
              <a:t>.</a:t>
            </a:r>
            <a:r>
              <a:rPr lang="en-US" dirty="0" smtClean="0">
                <a:solidFill>
                  <a:schemeClr val="dk1"/>
                </a:solidFill>
                <a:latin typeface="+mn-lt"/>
                <a:cs typeface="+mn-cs"/>
              </a:rPr>
              <a:t>O</a:t>
            </a:r>
            <a:r>
              <a:rPr lang="el-GR" dirty="0" smtClean="0">
                <a:solidFill>
                  <a:schemeClr val="dk1"/>
                </a:solidFill>
                <a:latin typeface="+mn-lt"/>
                <a:cs typeface="+mn-cs"/>
              </a:rPr>
              <a:t>.</a:t>
            </a:r>
            <a:r>
              <a:rPr lang="en-US" dirty="0" smtClean="0">
                <a:solidFill>
                  <a:schemeClr val="dk1"/>
                </a:solidFill>
                <a:latin typeface="+mn-lt"/>
                <a:cs typeface="+mn-cs"/>
              </a:rPr>
              <a:t>S</a:t>
            </a:r>
            <a:r>
              <a:rPr lang="el-GR" dirty="0" smtClean="0">
                <a:solidFill>
                  <a:schemeClr val="dk1"/>
                </a:solidFill>
                <a:latin typeface="+mn-lt"/>
                <a:cs typeface="+mn-cs"/>
              </a:rPr>
              <a:t>. Τρεις τελείες. Τρεις παύλες. Τρεις τελείες. … - - - …</a:t>
            </a:r>
          </a:p>
          <a:p>
            <a:pPr marL="0" marR="0" lvl="0" indent="0" defTabSz="914400" eaLnBrk="0" latinLnBrk="0" hangingPunct="0">
              <a:lnSpc>
                <a:spcPct val="100000"/>
              </a:lnSpc>
              <a:buClrTx/>
              <a:buSzTx/>
              <a:buFontTx/>
              <a:buNone/>
              <a:tabLst/>
            </a:pPr>
            <a:r>
              <a:rPr lang="el-GR" dirty="0" smtClean="0">
                <a:solidFill>
                  <a:schemeClr val="dk1"/>
                </a:solidFill>
                <a:latin typeface="+mn-lt"/>
                <a:cs typeface="+mn-cs"/>
              </a:rPr>
              <a:t>β)  Με το ραδιοτηλέφωνο, το σήμα </a:t>
            </a:r>
            <a:r>
              <a:rPr lang="el-GR" b="1" dirty="0" smtClean="0">
                <a:solidFill>
                  <a:schemeClr val="dk1"/>
                </a:solidFill>
                <a:latin typeface="+mn-lt"/>
                <a:cs typeface="+mn-cs"/>
              </a:rPr>
              <a:t>ΜΑΥ </a:t>
            </a:r>
            <a:r>
              <a:rPr lang="en-US" b="1" dirty="0" smtClean="0">
                <a:solidFill>
                  <a:schemeClr val="dk1"/>
                </a:solidFill>
                <a:latin typeface="+mn-lt"/>
                <a:cs typeface="+mn-cs"/>
              </a:rPr>
              <a:t>D</a:t>
            </a:r>
            <a:r>
              <a:rPr lang="el-GR" b="1" dirty="0" smtClean="0">
                <a:solidFill>
                  <a:schemeClr val="dk1"/>
                </a:solidFill>
                <a:latin typeface="+mn-lt"/>
                <a:cs typeface="+mn-cs"/>
              </a:rPr>
              <a:t>ΑΥ </a:t>
            </a:r>
            <a:r>
              <a:rPr lang="el-GR" dirty="0" smtClean="0">
                <a:solidFill>
                  <a:schemeClr val="dk1"/>
                </a:solidFill>
                <a:latin typeface="+mn-lt"/>
                <a:cs typeface="+mn-cs"/>
              </a:rPr>
              <a:t>τρεις (3) φορές</a:t>
            </a:r>
          </a:p>
          <a:p>
            <a:pPr marL="0" marR="0" lvl="0" indent="0" defTabSz="914400" eaLnBrk="0" latinLnBrk="0" hangingPunct="0">
              <a:lnSpc>
                <a:spcPct val="100000"/>
              </a:lnSpc>
              <a:buClrTx/>
              <a:buSzTx/>
              <a:buFontTx/>
              <a:buNone/>
              <a:tabLst/>
            </a:pPr>
            <a:r>
              <a:rPr lang="el-GR" dirty="0" smtClean="0">
                <a:solidFill>
                  <a:schemeClr val="dk1"/>
                </a:solidFill>
                <a:latin typeface="+mn-lt"/>
                <a:cs typeface="+mn-cs"/>
              </a:rPr>
              <a:t>γ)  Με ρίψη ΦΩΤΟΒΟΛΙΔΩΝ ή ΒΟΜΒΩΝ ΚΟΚΚΙΝΟΥ χρώματος κατά μικρά χρονικά διαστήματα</a:t>
            </a:r>
          </a:p>
          <a:p>
            <a:pPr marL="0" marR="0" lvl="0" indent="0" defTabSz="914400" eaLnBrk="0" latinLnBrk="0" hangingPunct="0">
              <a:lnSpc>
                <a:spcPct val="100000"/>
              </a:lnSpc>
              <a:buClrTx/>
              <a:buSzTx/>
              <a:buFontTx/>
              <a:buNone/>
              <a:tabLst/>
            </a:pPr>
            <a:r>
              <a:rPr lang="el-GR" dirty="0" smtClean="0">
                <a:solidFill>
                  <a:schemeClr val="dk1"/>
                </a:solidFill>
                <a:latin typeface="+mn-lt"/>
                <a:cs typeface="+mn-cs"/>
              </a:rPr>
              <a:t>δ)  Με ρίψη ΦΩΤΟΒΟΛΙΔΩΝ ΚΟΚΚΙΝΟΥ ΧΡΩΜΑΤΟΣ με αλεξίπτωτο.</a:t>
            </a:r>
          </a:p>
        </p:txBody>
      </p:sp>
      <p:sp>
        <p:nvSpPr>
          <p:cNvPr id="5" name="TextBox 4"/>
          <p:cNvSpPr txBox="1"/>
          <p:nvPr/>
        </p:nvSpPr>
        <p:spPr>
          <a:xfrm>
            <a:off x="2000232" y="428604"/>
            <a:ext cx="4426533" cy="369332"/>
          </a:xfrm>
          <a:prstGeom prst="rect">
            <a:avLst/>
          </a:prstGeom>
          <a:solidFill>
            <a:schemeClr val="tx2"/>
          </a:solidFill>
          <a:effectLst/>
        </p:spPr>
        <p:txBody>
          <a:bodyPr wrap="square" rtlCol="0">
            <a:spAutoFit/>
          </a:bodyPr>
          <a:lstStyle/>
          <a:p>
            <a:pPr algn="ct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Σήματα κινδύνου και επείγουσας ανάγκης</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2844" y="642918"/>
            <a:ext cx="8786842" cy="3693319"/>
          </a:xfrm>
          <a:prstGeom prst="rect">
            <a:avLst/>
          </a:prstGeom>
          <a:noFill/>
        </p:spPr>
        <p:txBody>
          <a:bodyPr wrap="square" rtlCol="0">
            <a:spAutoFit/>
          </a:bodyPr>
          <a:lstStyle/>
          <a:p>
            <a:pPr eaLnBrk="1" hangingPunct="1"/>
            <a:r>
              <a:rPr lang="el-GR" b="1" dirty="0" smtClean="0">
                <a:solidFill>
                  <a:schemeClr val="dk1"/>
                </a:solidFill>
                <a:latin typeface="+mn-lt"/>
                <a:cs typeface="+mn-cs"/>
              </a:rPr>
              <a:t>Σήματα επείγουσας ανάγκης</a:t>
            </a:r>
          </a:p>
          <a:p>
            <a:pPr eaLnBrk="0" hangingPunct="0"/>
            <a:r>
              <a:rPr lang="el-GR" dirty="0" smtClean="0">
                <a:solidFill>
                  <a:schemeClr val="dk1"/>
                </a:solidFill>
                <a:latin typeface="+mn-lt"/>
                <a:cs typeface="+mn-cs"/>
              </a:rPr>
              <a:t>Όταν α/</a:t>
            </a:r>
            <a:r>
              <a:rPr lang="el-GR" dirty="0" err="1" smtClean="0">
                <a:solidFill>
                  <a:schemeClr val="dk1"/>
                </a:solidFill>
                <a:latin typeface="+mn-lt"/>
                <a:cs typeface="+mn-cs"/>
              </a:rPr>
              <a:t>φος </a:t>
            </a:r>
            <a:r>
              <a:rPr lang="el-GR" dirty="0" smtClean="0">
                <a:solidFill>
                  <a:schemeClr val="dk1"/>
                </a:solidFill>
                <a:latin typeface="+mn-lt"/>
                <a:cs typeface="+mn-cs"/>
              </a:rPr>
              <a:t>είναι υποχρεωμένο να ΠΡΟΣΓΕΙΩΘΕΙ χωρίς να συντρέχει ανάγκη για ΑΜΕΣΗ ΠΑΡΟΧΗ ΒΟΗΘΕΙΑΣ χρησιμοποιεί τα παρακάτω σήματα.</a:t>
            </a:r>
          </a:p>
          <a:p>
            <a:pPr eaLnBrk="0" hangingPunct="0"/>
            <a:endParaRPr lang="el-GR" dirty="0" smtClean="0">
              <a:solidFill>
                <a:schemeClr val="dk1"/>
              </a:solidFill>
              <a:latin typeface="+mn-lt"/>
              <a:cs typeface="+mn-cs"/>
            </a:endParaRPr>
          </a:p>
          <a:p>
            <a:pPr eaLnBrk="0" hangingPunct="0"/>
            <a:r>
              <a:rPr lang="el-GR" dirty="0" smtClean="0">
                <a:solidFill>
                  <a:schemeClr val="dk1"/>
                </a:solidFill>
                <a:latin typeface="+mn-lt"/>
                <a:cs typeface="+mn-cs"/>
              </a:rPr>
              <a:t>α)  Άναμμα και σβήσιμο των φώτων ΠΡΟΣΓΕΙΩΣΗΣ ή</a:t>
            </a:r>
          </a:p>
          <a:p>
            <a:pPr eaLnBrk="0" hangingPunct="0"/>
            <a:r>
              <a:rPr lang="el-GR" dirty="0" smtClean="0">
                <a:solidFill>
                  <a:schemeClr val="dk1"/>
                </a:solidFill>
                <a:latin typeface="+mn-lt"/>
                <a:cs typeface="+mn-cs"/>
              </a:rPr>
              <a:t>β)  Άναμμα και σβήσιμο των φώτων ΠΛΕΥΣΗΣ.</a:t>
            </a:r>
          </a:p>
          <a:p>
            <a:pPr eaLnBrk="0" hangingPunct="0"/>
            <a:r>
              <a:rPr lang="el-GR" dirty="0" smtClean="0">
                <a:solidFill>
                  <a:schemeClr val="dk1"/>
                </a:solidFill>
                <a:latin typeface="+mn-lt"/>
                <a:cs typeface="+mn-cs"/>
              </a:rPr>
              <a:t>Και στις δύο περιπτώσεις σε ακανόνιστα χρονικά διαστήματα.</a:t>
            </a:r>
          </a:p>
          <a:p>
            <a:pPr eaLnBrk="0" hangingPunct="0"/>
            <a:endParaRPr lang="el-GR" dirty="0" smtClean="0">
              <a:solidFill>
                <a:schemeClr val="dk1"/>
              </a:solidFill>
              <a:latin typeface="+mn-lt"/>
              <a:cs typeface="+mn-cs"/>
            </a:endParaRPr>
          </a:p>
          <a:p>
            <a:pPr eaLnBrk="0" hangingPunct="0"/>
            <a:r>
              <a:rPr lang="el-GR" dirty="0" smtClean="0">
                <a:solidFill>
                  <a:schemeClr val="dk1"/>
                </a:solidFill>
                <a:latin typeface="+mn-lt"/>
                <a:cs typeface="+mn-cs"/>
              </a:rPr>
              <a:t>Α/</a:t>
            </a:r>
            <a:r>
              <a:rPr lang="el-GR" dirty="0" err="1" smtClean="0">
                <a:solidFill>
                  <a:schemeClr val="dk1"/>
                </a:solidFill>
                <a:latin typeface="+mn-lt"/>
                <a:cs typeface="+mn-cs"/>
              </a:rPr>
              <a:t>φος </a:t>
            </a:r>
            <a:r>
              <a:rPr lang="el-GR" dirty="0" smtClean="0">
                <a:solidFill>
                  <a:schemeClr val="dk1"/>
                </a:solidFill>
                <a:latin typeface="+mn-lt"/>
                <a:cs typeface="+mn-cs"/>
              </a:rPr>
              <a:t>που έχει να ΜΕΤΑΔΩΣΕΙ επείγον μήνυμα που αφορά την ασφάλειά του, την ασφάλεια άλλου α/</a:t>
            </a:r>
            <a:r>
              <a:rPr lang="el-GR" dirty="0" err="1" smtClean="0">
                <a:solidFill>
                  <a:schemeClr val="dk1"/>
                </a:solidFill>
                <a:latin typeface="+mn-lt"/>
                <a:cs typeface="+mn-cs"/>
              </a:rPr>
              <a:t>φους,</a:t>
            </a:r>
            <a:r>
              <a:rPr lang="el-GR" dirty="0" smtClean="0">
                <a:solidFill>
                  <a:schemeClr val="dk1"/>
                </a:solidFill>
                <a:latin typeface="+mn-lt"/>
                <a:cs typeface="+mn-cs"/>
              </a:rPr>
              <a:t> πλοίου ή οχήματος ή την παροχή βοήθειας σε πρόσωπο που βρίσκεται στο α/</a:t>
            </a:r>
            <a:r>
              <a:rPr lang="el-GR" dirty="0" err="1" smtClean="0">
                <a:solidFill>
                  <a:schemeClr val="dk1"/>
                </a:solidFill>
                <a:latin typeface="+mn-lt"/>
                <a:cs typeface="+mn-cs"/>
              </a:rPr>
              <a:t>φος </a:t>
            </a:r>
            <a:r>
              <a:rPr lang="el-GR" dirty="0" smtClean="0">
                <a:solidFill>
                  <a:schemeClr val="dk1"/>
                </a:solidFill>
                <a:latin typeface="+mn-lt"/>
                <a:cs typeface="+mn-cs"/>
              </a:rPr>
              <a:t>είτε το βλέπει, χρησιμοποιεί τα παρακάτω σήματα.</a:t>
            </a:r>
          </a:p>
          <a:p>
            <a:pPr eaLnBrk="0" hangingPunct="0"/>
            <a:r>
              <a:rPr lang="el-GR" dirty="0" smtClean="0">
                <a:solidFill>
                  <a:schemeClr val="dk1"/>
                </a:solidFill>
                <a:latin typeface="+mn-lt"/>
                <a:cs typeface="+mn-cs"/>
              </a:rPr>
              <a:t>α)	Ραδιοτηλεγραφικά την ΟΜΑΔΑ </a:t>
            </a:r>
            <a:r>
              <a:rPr lang="en-US" dirty="0" smtClean="0">
                <a:solidFill>
                  <a:schemeClr val="dk1"/>
                </a:solidFill>
                <a:latin typeface="+mn-lt"/>
                <a:cs typeface="+mn-cs"/>
              </a:rPr>
              <a:t>XXX</a:t>
            </a:r>
            <a:r>
              <a:rPr lang="el-GR" dirty="0" smtClean="0">
                <a:solidFill>
                  <a:schemeClr val="dk1"/>
                </a:solidFill>
                <a:latin typeface="+mn-lt"/>
                <a:cs typeface="+mn-cs"/>
              </a:rPr>
              <a:t>  -..- |  -..- | -..-</a:t>
            </a:r>
          </a:p>
          <a:p>
            <a:pPr eaLnBrk="0" hangingPunct="0"/>
            <a:r>
              <a:rPr lang="el-GR" dirty="0" smtClean="0">
                <a:solidFill>
                  <a:schemeClr val="dk1"/>
                </a:solidFill>
                <a:latin typeface="+mn-lt"/>
                <a:cs typeface="+mn-cs"/>
              </a:rPr>
              <a:t>β)	Ραδιοτηλεφωνικά τη λέξη </a:t>
            </a:r>
            <a:r>
              <a:rPr lang="el-GR" b="1" dirty="0" smtClean="0">
                <a:solidFill>
                  <a:schemeClr val="dk1"/>
                </a:solidFill>
                <a:latin typeface="+mn-lt"/>
                <a:cs typeface="+mn-cs"/>
              </a:rPr>
              <a:t>ΡΑΝ </a:t>
            </a:r>
            <a:r>
              <a:rPr lang="el-GR" b="1" dirty="0" err="1" smtClean="0">
                <a:solidFill>
                  <a:schemeClr val="dk1"/>
                </a:solidFill>
                <a:latin typeface="+mn-lt"/>
                <a:cs typeface="+mn-cs"/>
              </a:rPr>
              <a:t>ΡΑΝ</a:t>
            </a:r>
            <a:r>
              <a:rPr lang="el-GR" b="1" dirty="0" smtClean="0">
                <a:solidFill>
                  <a:schemeClr val="dk1"/>
                </a:solidFill>
                <a:latin typeface="+mn-lt"/>
                <a:cs typeface="+mn-cs"/>
              </a:rPr>
              <a:t> </a:t>
            </a:r>
            <a:r>
              <a:rPr lang="el-GR" dirty="0" smtClean="0">
                <a:solidFill>
                  <a:schemeClr val="dk1"/>
                </a:solidFill>
                <a:latin typeface="+mn-lt"/>
                <a:cs typeface="+mn-cs"/>
              </a:rPr>
              <a:t>τρεις (3) φορές.</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42844" y="857232"/>
            <a:ext cx="8643966" cy="2862322"/>
          </a:xfrm>
          <a:prstGeom prst="rect">
            <a:avLst/>
          </a:prstGeom>
          <a:noFill/>
        </p:spPr>
        <p:txBody>
          <a:bodyPr wrap="square" rtlCol="0">
            <a:spAutoFit/>
          </a:bodyPr>
          <a:lstStyle/>
          <a:p>
            <a:pPr eaLnBrk="0" hangingPunct="0"/>
            <a:r>
              <a:rPr lang="el-GR" dirty="0" smtClean="0">
                <a:solidFill>
                  <a:schemeClr val="dk1"/>
                </a:solidFill>
                <a:latin typeface="+mn-lt"/>
                <a:cs typeface="+mn-cs"/>
              </a:rPr>
              <a:t>	Όλα τα αεροσκάφη είναι υποχρεωμένα μεταξύ δύσης και ανατολής του ήλιου ή άλλης χρονικής περιόδου που καθορίζεται από την Υ.Π.Α. να έχουν αναμμένα τα παρακάτω φώτα:</a:t>
            </a:r>
          </a:p>
          <a:p>
            <a:pPr eaLnBrk="0" hangingPunct="0"/>
            <a:r>
              <a:rPr lang="el-GR" dirty="0" smtClean="0">
                <a:solidFill>
                  <a:schemeClr val="dk1"/>
                </a:solidFill>
                <a:latin typeface="+mn-lt"/>
                <a:cs typeface="+mn-cs"/>
              </a:rPr>
              <a:t>	α) </a:t>
            </a:r>
            <a:r>
              <a:rPr lang="el-GR" b="1" dirty="0" smtClean="0">
                <a:solidFill>
                  <a:schemeClr val="dk1"/>
                </a:solidFill>
                <a:latin typeface="+mn-lt"/>
                <a:cs typeface="+mn-cs"/>
              </a:rPr>
              <a:t>Φώτα πλεύσης </a:t>
            </a:r>
            <a:r>
              <a:rPr lang="el-GR" dirty="0" smtClean="0">
                <a:solidFill>
                  <a:schemeClr val="dk1"/>
                </a:solidFill>
                <a:latin typeface="+mn-lt"/>
                <a:cs typeface="+mn-cs"/>
              </a:rPr>
              <a:t>ή ναυτιλίας που έχουν σαν σκοπό να δείχνουν την σχετική πορεία του α/</a:t>
            </a:r>
            <a:r>
              <a:rPr lang="el-GR" dirty="0" err="1" smtClean="0">
                <a:solidFill>
                  <a:schemeClr val="dk1"/>
                </a:solidFill>
                <a:latin typeface="+mn-lt"/>
                <a:cs typeface="+mn-cs"/>
              </a:rPr>
              <a:t>φους </a:t>
            </a:r>
            <a:r>
              <a:rPr lang="el-GR" dirty="0" smtClean="0">
                <a:solidFill>
                  <a:schemeClr val="dk1"/>
                </a:solidFill>
                <a:latin typeface="+mn-lt"/>
                <a:cs typeface="+mn-cs"/>
              </a:rPr>
              <a:t>σ’ ένα  παρατηρητή.</a:t>
            </a:r>
          </a:p>
          <a:p>
            <a:pPr eaLnBrk="0" hangingPunct="0"/>
            <a:r>
              <a:rPr lang="el-GR" dirty="0" smtClean="0">
                <a:solidFill>
                  <a:schemeClr val="dk1"/>
                </a:solidFill>
                <a:latin typeface="+mn-lt"/>
                <a:cs typeface="+mn-cs"/>
              </a:rPr>
              <a:t>	β) </a:t>
            </a:r>
            <a:r>
              <a:rPr lang="el-GR" b="1" dirty="0" smtClean="0">
                <a:solidFill>
                  <a:schemeClr val="dk1"/>
                </a:solidFill>
                <a:latin typeface="+mn-lt"/>
                <a:cs typeface="+mn-cs"/>
              </a:rPr>
              <a:t>Φώτα αποφυγής σύγκρουσης </a:t>
            </a:r>
            <a:r>
              <a:rPr lang="el-GR" dirty="0" smtClean="0">
                <a:solidFill>
                  <a:schemeClr val="dk1"/>
                </a:solidFill>
                <a:latin typeface="+mn-lt"/>
                <a:cs typeface="+mn-cs"/>
              </a:rPr>
              <a:t>που έχουν σαν σκοπό να προσελκύουν την προσοχή του α/</a:t>
            </a:r>
            <a:r>
              <a:rPr lang="el-GR" dirty="0" err="1" smtClean="0">
                <a:solidFill>
                  <a:schemeClr val="dk1"/>
                </a:solidFill>
                <a:latin typeface="+mn-lt"/>
                <a:cs typeface="+mn-cs"/>
              </a:rPr>
              <a:t>φους </a:t>
            </a:r>
            <a:r>
              <a:rPr lang="el-GR" dirty="0" smtClean="0">
                <a:solidFill>
                  <a:schemeClr val="dk1"/>
                </a:solidFill>
                <a:latin typeface="+mn-lt"/>
                <a:cs typeface="+mn-cs"/>
              </a:rPr>
              <a:t>από τα  άλλα α/φη.</a:t>
            </a:r>
          </a:p>
          <a:p>
            <a:pPr eaLnBrk="0" hangingPunct="0"/>
            <a:endParaRPr lang="el-GR" dirty="0" smtClean="0">
              <a:solidFill>
                <a:schemeClr val="dk1"/>
              </a:solidFill>
              <a:latin typeface="+mn-lt"/>
              <a:cs typeface="+mn-cs"/>
            </a:endParaRPr>
          </a:p>
          <a:p>
            <a:pPr eaLnBrk="0" hangingPunct="0"/>
            <a:r>
              <a:rPr lang="el-GR" dirty="0" smtClean="0">
                <a:solidFill>
                  <a:schemeClr val="dk1"/>
                </a:solidFill>
                <a:latin typeface="+mn-lt"/>
                <a:cs typeface="+mn-cs"/>
              </a:rPr>
              <a:t>Σημείωση:  Σαν φώτα αποφυγής σύγκρουσης μπορεί να θεωρηθούν και τα φώτα προσγείωσης και οι προβολείς του α/</a:t>
            </a:r>
            <a:r>
              <a:rPr lang="el-GR" dirty="0" err="1" smtClean="0">
                <a:solidFill>
                  <a:schemeClr val="dk1"/>
                </a:solidFill>
                <a:latin typeface="+mn-lt"/>
                <a:cs typeface="+mn-cs"/>
              </a:rPr>
              <a:t>φους.</a:t>
            </a:r>
            <a:endParaRPr lang="el-GR" dirty="0" smtClean="0">
              <a:solidFill>
                <a:schemeClr val="dk1"/>
              </a:solidFill>
              <a:latin typeface="+mn-lt"/>
              <a:cs typeface="+mn-cs"/>
            </a:endParaRPr>
          </a:p>
        </p:txBody>
      </p:sp>
      <p:sp>
        <p:nvSpPr>
          <p:cNvPr id="55298" name="Rectangle 2"/>
          <p:cNvSpPr>
            <a:spLocks noChangeArrowheads="1"/>
          </p:cNvSpPr>
          <p:nvPr/>
        </p:nvSpPr>
        <p:spPr bwMode="auto">
          <a:xfrm>
            <a:off x="500034" y="3714752"/>
            <a:ext cx="8143932" cy="2585323"/>
          </a:xfrm>
          <a:prstGeom prst="rect">
            <a:avLst/>
          </a:prstGeom>
          <a:noFill/>
        </p:spPr>
        <p:txBody>
          <a:bodyPr wrap="square" rtlCol="0">
            <a:spAutoFit/>
          </a:bodyPr>
          <a:lstStyle/>
          <a:p>
            <a:pPr marL="0" marR="0" lvl="0" indent="0" defTabSz="914400" eaLnBrk="0" latinLnBrk="0" hangingPunct="0">
              <a:lnSpc>
                <a:spcPct val="100000"/>
              </a:lnSpc>
              <a:buClrTx/>
              <a:buSzTx/>
              <a:buFontTx/>
              <a:buNone/>
              <a:tabLst>
                <a:tab pos="457200" algn="l"/>
                <a:tab pos="685800" algn="l"/>
              </a:tabLst>
            </a:pPr>
            <a:r>
              <a:rPr lang="el-GR" b="1" dirty="0" smtClean="0">
                <a:solidFill>
                  <a:schemeClr val="dk1"/>
                </a:solidFill>
                <a:latin typeface="+mn-lt"/>
                <a:cs typeface="+mn-cs"/>
              </a:rPr>
              <a:t>Φώτα πλεύσης</a:t>
            </a:r>
          </a:p>
          <a:p>
            <a:pPr marL="0" marR="0" lvl="0" indent="0" defTabSz="914400" eaLnBrk="0" latinLnBrk="0" hangingPunct="0">
              <a:lnSpc>
                <a:spcPct val="100000"/>
              </a:lnSpc>
              <a:buClrTx/>
              <a:buSzTx/>
              <a:buFontTx/>
              <a:buNone/>
              <a:tabLst>
                <a:tab pos="457200" algn="l"/>
                <a:tab pos="685800" algn="l"/>
              </a:tabLst>
            </a:pPr>
            <a:r>
              <a:rPr lang="el-GR" dirty="0" smtClean="0">
                <a:solidFill>
                  <a:schemeClr val="dk1"/>
                </a:solidFill>
                <a:latin typeface="+mn-lt"/>
                <a:cs typeface="+mn-cs"/>
              </a:rPr>
              <a:t>	Όλα τα α/φη πρέπει απαραίτητα να φέρουν τα παρακάτω βασικά φώτα πλεύσης που είναι: το κόκκινο, το πράσινο και το λευκό.  </a:t>
            </a:r>
          </a:p>
          <a:p>
            <a:pPr marL="0" marR="0" lvl="0" indent="0" defTabSz="914400" eaLnBrk="0" latinLnBrk="0" hangingPunct="0">
              <a:lnSpc>
                <a:spcPct val="100000"/>
              </a:lnSpc>
              <a:buClrTx/>
              <a:buSzTx/>
              <a:buFontTx/>
              <a:buNone/>
              <a:tabLst>
                <a:tab pos="457200" algn="l"/>
                <a:tab pos="685800" algn="l"/>
              </a:tabLst>
            </a:pPr>
            <a:r>
              <a:rPr lang="el-GR" b="1" dirty="0" smtClean="0">
                <a:solidFill>
                  <a:schemeClr val="dk1"/>
                </a:solidFill>
                <a:latin typeface="+mn-lt"/>
                <a:cs typeface="+mn-cs"/>
              </a:rPr>
              <a:t>ΚΟΚΚΙΝΟ ΦΩΣ</a:t>
            </a:r>
            <a:r>
              <a:rPr lang="el-GR" dirty="0" smtClean="0">
                <a:solidFill>
                  <a:schemeClr val="dk1"/>
                </a:solidFill>
                <a:latin typeface="+mn-lt"/>
                <a:cs typeface="+mn-cs"/>
              </a:rPr>
              <a:t>:	Τοποθετείται στην </a:t>
            </a:r>
            <a:r>
              <a:rPr lang="el-GR" b="1" dirty="0" smtClean="0">
                <a:solidFill>
                  <a:schemeClr val="dk1"/>
                </a:solidFill>
                <a:latin typeface="+mn-lt"/>
                <a:cs typeface="+mn-cs"/>
              </a:rPr>
              <a:t>ΑΡΙΣΤΕΡΗ </a:t>
            </a:r>
            <a:r>
              <a:rPr lang="el-GR" dirty="0" smtClean="0">
                <a:solidFill>
                  <a:schemeClr val="dk1"/>
                </a:solidFill>
                <a:latin typeface="+mn-lt"/>
                <a:cs typeface="+mn-cs"/>
              </a:rPr>
              <a:t>πτέρυγα, προβαλλόμενο πάνω και κάτω από το οριζόντιο επίπεδο του α/φους</a:t>
            </a:r>
          </a:p>
          <a:p>
            <a:pPr marL="0" marR="0" lvl="0" indent="0" defTabSz="914400" eaLnBrk="0" latinLnBrk="0" hangingPunct="0">
              <a:lnSpc>
                <a:spcPct val="100000"/>
              </a:lnSpc>
              <a:buClrTx/>
              <a:buSzTx/>
              <a:buFontTx/>
              <a:buNone/>
              <a:tabLst>
                <a:tab pos="457200" algn="l"/>
                <a:tab pos="685800" algn="l"/>
              </a:tabLst>
            </a:pPr>
            <a:r>
              <a:rPr lang="el-GR" b="1" dirty="0" smtClean="0">
                <a:solidFill>
                  <a:schemeClr val="dk1"/>
                </a:solidFill>
                <a:latin typeface="+mn-lt"/>
                <a:cs typeface="+mn-cs"/>
              </a:rPr>
              <a:t>ΠΡΑΣΙΝΟ ΦΩΣ</a:t>
            </a:r>
            <a:r>
              <a:rPr lang="el-GR" dirty="0" smtClean="0">
                <a:solidFill>
                  <a:schemeClr val="dk1"/>
                </a:solidFill>
                <a:latin typeface="+mn-lt"/>
                <a:cs typeface="+mn-cs"/>
              </a:rPr>
              <a:t>:	Τοποθετείται στην </a:t>
            </a:r>
            <a:r>
              <a:rPr lang="el-GR" b="1" dirty="0" smtClean="0">
                <a:solidFill>
                  <a:schemeClr val="dk1"/>
                </a:solidFill>
                <a:latin typeface="+mn-lt"/>
                <a:cs typeface="+mn-cs"/>
              </a:rPr>
              <a:t>ΔΕΞΙΑ</a:t>
            </a:r>
            <a:r>
              <a:rPr lang="el-GR" dirty="0" smtClean="0">
                <a:solidFill>
                  <a:schemeClr val="dk1"/>
                </a:solidFill>
                <a:latin typeface="+mn-lt"/>
                <a:cs typeface="+mn-cs"/>
              </a:rPr>
              <a:t> πτέρυγα, προβαλλόμενο πάνω και κάτω από το οριζόντιο επίπεδο του α/φους</a:t>
            </a:r>
          </a:p>
          <a:p>
            <a:pPr marL="0" marR="0" lvl="0" indent="0" defTabSz="914400" eaLnBrk="0" latinLnBrk="0" hangingPunct="0">
              <a:lnSpc>
                <a:spcPct val="100000"/>
              </a:lnSpc>
              <a:buClrTx/>
              <a:buSzTx/>
              <a:buFontTx/>
              <a:buNone/>
              <a:tabLst>
                <a:tab pos="457200" algn="l"/>
                <a:tab pos="685800" algn="l"/>
              </a:tabLst>
            </a:pPr>
            <a:r>
              <a:rPr lang="el-GR" b="1" dirty="0" smtClean="0">
                <a:solidFill>
                  <a:schemeClr val="dk1"/>
                </a:solidFill>
                <a:latin typeface="+mn-lt"/>
                <a:cs typeface="+mn-cs"/>
              </a:rPr>
              <a:t>ΛΕΥΚΟ ΦΩΣ</a:t>
            </a:r>
            <a:r>
              <a:rPr lang="el-GR" dirty="0" smtClean="0">
                <a:solidFill>
                  <a:schemeClr val="dk1"/>
                </a:solidFill>
                <a:latin typeface="+mn-lt"/>
                <a:cs typeface="+mn-cs"/>
              </a:rPr>
              <a:t>:	Τοποθετείται στο </a:t>
            </a:r>
            <a:r>
              <a:rPr lang="el-GR" b="1" dirty="0" smtClean="0">
                <a:solidFill>
                  <a:schemeClr val="dk1"/>
                </a:solidFill>
                <a:latin typeface="+mn-lt"/>
                <a:cs typeface="+mn-cs"/>
              </a:rPr>
              <a:t>πίσω </a:t>
            </a:r>
            <a:r>
              <a:rPr lang="el-GR" dirty="0" smtClean="0">
                <a:solidFill>
                  <a:schemeClr val="dk1"/>
                </a:solidFill>
                <a:latin typeface="+mn-lt"/>
                <a:cs typeface="+mn-cs"/>
              </a:rPr>
              <a:t>μέρος του α/φους, προβαλλόμενο προς τα πίσω πάνω και κάτω από το οριζόντιο επίπεδο του α/φους</a:t>
            </a:r>
          </a:p>
        </p:txBody>
      </p:sp>
      <p:sp>
        <p:nvSpPr>
          <p:cNvPr id="4" name="Rectangle 3"/>
          <p:cNvSpPr/>
          <p:nvPr/>
        </p:nvSpPr>
        <p:spPr>
          <a:xfrm>
            <a:off x="2285984" y="285728"/>
            <a:ext cx="4368055" cy="369332"/>
          </a:xfrm>
          <a:prstGeom prst="rect">
            <a:avLst/>
          </a:prstGeom>
          <a:solidFill>
            <a:schemeClr val="tx2"/>
          </a:solidFill>
          <a:effectLst/>
        </p:spPr>
        <p:txBody>
          <a:bodyPr wrap="square" rtlCol="0">
            <a:spAutoFit/>
          </a:bodyPr>
          <a:lstStyle/>
          <a:p>
            <a:pPr lvl="0" algn="ctr">
              <a:tabLst>
                <a:tab pos="457200" algn="l"/>
                <a:tab pos="685800" algn="l"/>
              </a:tabLst>
            </a:pP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Φώτα φερόμενα από αεροσκάφη</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Νικόλας\Desktop\SPOA\FIR1.png"/>
          <p:cNvPicPr>
            <a:picLocks noChangeAspect="1" noChangeArrowheads="1"/>
          </p:cNvPicPr>
          <p:nvPr/>
        </p:nvPicPr>
        <p:blipFill>
          <a:blip r:embed="rId2" cstate="print"/>
          <a:srcRect/>
          <a:stretch>
            <a:fillRect/>
          </a:stretch>
        </p:blipFill>
        <p:spPr bwMode="auto">
          <a:xfrm>
            <a:off x="214282" y="785793"/>
            <a:ext cx="8747589" cy="5733035"/>
          </a:xfrm>
          <a:prstGeom prst="rect">
            <a:avLst/>
          </a:prstGeom>
          <a:noFill/>
        </p:spPr>
      </p:pic>
      <p:sp>
        <p:nvSpPr>
          <p:cNvPr id="3" name="Rectangle 2"/>
          <p:cNvSpPr/>
          <p:nvPr/>
        </p:nvSpPr>
        <p:spPr>
          <a:xfrm>
            <a:off x="1357290" y="68025"/>
            <a:ext cx="6929486" cy="646331"/>
          </a:xfrm>
          <a:prstGeom prst="rect">
            <a:avLst/>
          </a:prstGeom>
        </p:spPr>
        <p:txBody>
          <a:bodyPr wrap="square">
            <a:spAutoFit/>
          </a:bodyPr>
          <a:lstStyle/>
          <a:p>
            <a:pPr algn="ctr"/>
            <a:r>
              <a:rPr lang="el-GR" b="1" dirty="0" smtClean="0"/>
              <a:t>ΠΕΡΙΟΧΗ ΠΛΗΡΟΦΟΡΙΩΝ ΠΤΗΣΗΣ</a:t>
            </a:r>
            <a:endParaRPr lang="en-US" b="1" dirty="0" smtClean="0"/>
          </a:p>
          <a:p>
            <a:r>
              <a:rPr lang="en-GB" b="1" dirty="0" smtClean="0"/>
              <a:t>F</a:t>
            </a:r>
            <a:r>
              <a:rPr lang="en-US" b="1" dirty="0" smtClean="0"/>
              <a:t>LIGHT INFORMATION REGIONS</a:t>
            </a:r>
            <a:r>
              <a:rPr lang="el-GR" b="1" dirty="0" smtClean="0"/>
              <a:t>– </a:t>
            </a:r>
            <a:r>
              <a:rPr lang="en-GB" b="1" dirty="0" smtClean="0"/>
              <a:t>FIRs, </a:t>
            </a:r>
            <a:r>
              <a:rPr lang="el-GR" b="1" dirty="0" smtClean="0"/>
              <a:t>(</a:t>
            </a:r>
            <a:r>
              <a:rPr lang="en-GB" b="1" dirty="0" smtClean="0"/>
              <a:t>UIRs above FL</a:t>
            </a:r>
            <a:r>
              <a:rPr lang="el-GR" b="1" dirty="0" smtClean="0"/>
              <a:t>24</a:t>
            </a:r>
            <a:r>
              <a:rPr lang="en-GB" b="1" dirty="0" smtClean="0"/>
              <a:t>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Νικόλας\Desktop\SPOA\AWY1.png"/>
          <p:cNvPicPr>
            <a:picLocks noChangeAspect="1" noChangeArrowheads="1"/>
          </p:cNvPicPr>
          <p:nvPr/>
        </p:nvPicPr>
        <p:blipFill>
          <a:blip r:embed="rId2" cstate="print"/>
          <a:srcRect/>
          <a:stretch>
            <a:fillRect/>
          </a:stretch>
        </p:blipFill>
        <p:spPr bwMode="auto">
          <a:xfrm>
            <a:off x="285720" y="1357298"/>
            <a:ext cx="8706506" cy="3857652"/>
          </a:xfrm>
          <a:prstGeom prst="rect">
            <a:avLst/>
          </a:prstGeom>
          <a:noFill/>
        </p:spPr>
      </p:pic>
      <p:sp>
        <p:nvSpPr>
          <p:cNvPr id="3" name="Rectangle 4"/>
          <p:cNvSpPr>
            <a:spLocks noChangeArrowheads="1"/>
          </p:cNvSpPr>
          <p:nvPr/>
        </p:nvSpPr>
        <p:spPr bwMode="auto">
          <a:xfrm>
            <a:off x="1785918" y="428604"/>
            <a:ext cx="550069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ΕΝΑΕΡΙΟΣ ΔΙΑΔΡΟΜΟΣ - Α</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IRWAY</a:t>
            </a:r>
            <a:r>
              <a:rPr kumimoji="0" lang="el-G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AWY</a:t>
            </a:r>
            <a:r>
              <a:rPr kumimoji="0" lang="el-G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l-G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142976" y="5572140"/>
            <a:ext cx="6786610" cy="369332"/>
          </a:xfrm>
          <a:prstGeom prst="rect">
            <a:avLst/>
          </a:prstGeom>
        </p:spPr>
        <p:txBody>
          <a:bodyPr wrap="square">
            <a:spAutoFit/>
          </a:bodyPr>
          <a:lstStyle/>
          <a:p>
            <a:pPr lvl="0" indent="457200" algn="just" eaLnBrk="0" hangingPunct="0"/>
            <a:r>
              <a:rPr lang="el-GR" b="1" dirty="0" smtClean="0">
                <a:solidFill>
                  <a:schemeClr val="dk1"/>
                </a:solidFill>
                <a:latin typeface="+mn-lt"/>
                <a:cs typeface="+mn-cs"/>
              </a:rPr>
              <a:t>Περιοχή Ελέγχου ή τμήμα  αυτής, με τη  μορφή  διαδρόμου.</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Νικόλας\Desktop\SPOA\CTA1.png"/>
          <p:cNvPicPr>
            <a:picLocks noChangeAspect="1" noChangeArrowheads="1"/>
          </p:cNvPicPr>
          <p:nvPr/>
        </p:nvPicPr>
        <p:blipFill>
          <a:blip r:embed="rId2" cstate="print"/>
          <a:srcRect/>
          <a:stretch>
            <a:fillRect/>
          </a:stretch>
        </p:blipFill>
        <p:spPr bwMode="auto">
          <a:xfrm>
            <a:off x="428596" y="619116"/>
            <a:ext cx="8319529" cy="4095768"/>
          </a:xfrm>
          <a:prstGeom prst="rect">
            <a:avLst/>
          </a:prstGeom>
          <a:noFill/>
        </p:spPr>
      </p:pic>
      <p:sp>
        <p:nvSpPr>
          <p:cNvPr id="3" name="Rectangle 2"/>
          <p:cNvSpPr/>
          <p:nvPr/>
        </p:nvSpPr>
        <p:spPr>
          <a:xfrm>
            <a:off x="2071670" y="214290"/>
            <a:ext cx="5214974" cy="369332"/>
          </a:xfrm>
          <a:prstGeom prst="rect">
            <a:avLst/>
          </a:prstGeom>
        </p:spPr>
        <p:txBody>
          <a:bodyPr wrap="square">
            <a:spAutoFit/>
          </a:bodyPr>
          <a:lstStyle/>
          <a:p>
            <a:r>
              <a:rPr lang="el-GR" b="1" dirty="0" smtClean="0"/>
              <a:t>ΠΕΡΙΟΧΗ ΕΛΕΓΧΟΥ -</a:t>
            </a:r>
            <a:r>
              <a:rPr lang="el-GR" dirty="0" smtClean="0"/>
              <a:t> </a:t>
            </a:r>
            <a:r>
              <a:rPr lang="en-GB" b="1" dirty="0" smtClean="0"/>
              <a:t>CONTROL </a:t>
            </a:r>
            <a:r>
              <a:rPr lang="en-US" b="1" dirty="0" smtClean="0"/>
              <a:t>AREA</a:t>
            </a:r>
            <a:r>
              <a:rPr lang="el-GR" b="1" dirty="0" smtClean="0"/>
              <a:t> (</a:t>
            </a:r>
            <a:r>
              <a:rPr lang="en-US" b="1" dirty="0" smtClean="0"/>
              <a:t>CTA</a:t>
            </a:r>
            <a:r>
              <a:rPr lang="el-GR" b="1" dirty="0" smtClean="0"/>
              <a:t>)</a:t>
            </a:r>
            <a:endParaRPr lang="el-GR" dirty="0"/>
          </a:p>
        </p:txBody>
      </p:sp>
      <p:sp>
        <p:nvSpPr>
          <p:cNvPr id="49155" name="Rectangle 3"/>
          <p:cNvSpPr>
            <a:spLocks noChangeArrowheads="1"/>
          </p:cNvSpPr>
          <p:nvPr/>
        </p:nvSpPr>
        <p:spPr bwMode="auto">
          <a:xfrm>
            <a:off x="214282" y="4703564"/>
            <a:ext cx="8858280"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lang="el-GR" b="1" dirty="0" smtClean="0">
                <a:solidFill>
                  <a:schemeClr val="dk1"/>
                </a:solidFill>
                <a:latin typeface="+mn-lt"/>
                <a:cs typeface="+mn-cs"/>
              </a:rPr>
              <a:t>Ελεγχόμενος Εναέριος Χώρος εκτεινόμενος προς τα πάνω, από καθορισμένο ύψος πάνω από την επιφάνεια της γης, μέχρις ενός ανωτάτου ορίου.</a:t>
            </a:r>
          </a:p>
          <a:p>
            <a:pPr marL="0" marR="0" lvl="0" indent="0" algn="just" defTabSz="914400" rtl="0" eaLnBrk="0" fontAlgn="base" latinLnBrk="0" hangingPunct="0">
              <a:lnSpc>
                <a:spcPct val="100000"/>
              </a:lnSpc>
              <a:spcBef>
                <a:spcPct val="0"/>
              </a:spcBef>
              <a:spcAft>
                <a:spcPct val="0"/>
              </a:spcAft>
              <a:buClrTx/>
              <a:buSzTx/>
              <a:buFontTx/>
              <a:buNone/>
              <a:tabLst/>
            </a:pPr>
            <a:r>
              <a:rPr lang="el-GR" sz="1400" b="1" dirty="0" smtClean="0">
                <a:solidFill>
                  <a:schemeClr val="dk1"/>
                </a:solidFill>
                <a:latin typeface="+mn-lt"/>
                <a:cs typeface="+mn-cs"/>
              </a:rPr>
              <a:t>            Σημείωση 1η: Το κατώτερο ύψος από το οποίο αρχίζει μία Περιοχή Ελέγχου δεν πρέπει να είναι μικρότερο των 700 ποδών πάνω από το έδαφος ή την επιφάνεια της θάλασσας.</a:t>
            </a:r>
            <a:r>
              <a:rPr lang="en-US" sz="1400" b="1" dirty="0" smtClean="0">
                <a:solidFill>
                  <a:schemeClr val="dk1"/>
                </a:solidFill>
                <a:latin typeface="+mn-lt"/>
                <a:cs typeface="+mn-cs"/>
              </a:rPr>
              <a:t> </a:t>
            </a:r>
            <a:r>
              <a:rPr lang="el-GR" sz="1400" b="1" dirty="0" smtClean="0">
                <a:solidFill>
                  <a:schemeClr val="dk1"/>
                </a:solidFill>
                <a:latin typeface="+mn-lt"/>
                <a:cs typeface="+mn-cs"/>
              </a:rPr>
              <a:t>Ο περιορισμός αυτός επιβάλλεται για να υπάρχει η δυνατότητα στις V.</a:t>
            </a:r>
            <a:r>
              <a:rPr lang="en-US" sz="1400" b="1" dirty="0" smtClean="0">
                <a:solidFill>
                  <a:schemeClr val="dk1"/>
                </a:solidFill>
                <a:latin typeface="+mn-lt"/>
                <a:cs typeface="+mn-cs"/>
              </a:rPr>
              <a:t>F</a:t>
            </a:r>
            <a:r>
              <a:rPr lang="el-GR" sz="1400" b="1" dirty="0" smtClean="0">
                <a:solidFill>
                  <a:schemeClr val="dk1"/>
                </a:solidFill>
                <a:latin typeface="+mn-lt"/>
                <a:cs typeface="+mn-cs"/>
              </a:rPr>
              <a:t>.</a:t>
            </a:r>
            <a:r>
              <a:rPr lang="en-US" sz="1400" b="1" dirty="0" smtClean="0">
                <a:solidFill>
                  <a:schemeClr val="dk1"/>
                </a:solidFill>
                <a:latin typeface="+mn-lt"/>
                <a:cs typeface="+mn-cs"/>
              </a:rPr>
              <a:t>R</a:t>
            </a:r>
            <a:r>
              <a:rPr lang="el-GR" sz="1400" b="1" dirty="0" smtClean="0">
                <a:solidFill>
                  <a:schemeClr val="dk1"/>
                </a:solidFill>
                <a:latin typeface="+mn-lt"/>
                <a:cs typeface="+mn-cs"/>
              </a:rPr>
              <a:t>. πτήσεις να πλησιάζουν όσο το δυνατό πιο κοντά ένα αεροδρόμιο, χωρίς να εισέρχονται μέσα σε περιοχές, όπου διεξάγονται </a:t>
            </a:r>
            <a:r>
              <a:rPr lang="en-US" sz="1400" b="1" dirty="0" smtClean="0">
                <a:solidFill>
                  <a:schemeClr val="dk1"/>
                </a:solidFill>
                <a:latin typeface="+mn-lt"/>
                <a:cs typeface="+mn-cs"/>
              </a:rPr>
              <a:t>I</a:t>
            </a:r>
            <a:r>
              <a:rPr lang="el-GR" sz="1400" b="1" dirty="0" smtClean="0">
                <a:solidFill>
                  <a:schemeClr val="dk1"/>
                </a:solidFill>
                <a:latin typeface="+mn-lt"/>
                <a:cs typeface="+mn-cs"/>
              </a:rPr>
              <a:t>.</a:t>
            </a:r>
            <a:r>
              <a:rPr lang="en-US" sz="1400" b="1" dirty="0" smtClean="0">
                <a:solidFill>
                  <a:schemeClr val="dk1"/>
                </a:solidFill>
                <a:latin typeface="+mn-lt"/>
                <a:cs typeface="+mn-cs"/>
              </a:rPr>
              <a:t>F</a:t>
            </a:r>
            <a:r>
              <a:rPr lang="el-GR" sz="1400" b="1" dirty="0" smtClean="0">
                <a:solidFill>
                  <a:schemeClr val="dk1"/>
                </a:solidFill>
                <a:latin typeface="+mn-lt"/>
                <a:cs typeface="+mn-cs"/>
              </a:rPr>
              <a:t>.</a:t>
            </a:r>
            <a:r>
              <a:rPr lang="en-US" sz="1400" b="1" dirty="0" smtClean="0">
                <a:solidFill>
                  <a:schemeClr val="dk1"/>
                </a:solidFill>
                <a:latin typeface="+mn-lt"/>
                <a:cs typeface="+mn-cs"/>
              </a:rPr>
              <a:t>R</a:t>
            </a:r>
            <a:r>
              <a:rPr lang="el-GR" sz="1400" b="1" dirty="0" smtClean="0">
                <a:solidFill>
                  <a:schemeClr val="dk1"/>
                </a:solidFill>
                <a:latin typeface="+mn-lt"/>
                <a:cs typeface="+mn-cs"/>
              </a:rPr>
              <a:t>. πτήσεις.</a:t>
            </a:r>
          </a:p>
          <a:p>
            <a:pPr marL="0" marR="0" lvl="0" indent="0" algn="just" defTabSz="914400" rtl="0" eaLnBrk="0" fontAlgn="base" latinLnBrk="0" hangingPunct="0">
              <a:lnSpc>
                <a:spcPct val="100000"/>
              </a:lnSpc>
              <a:spcBef>
                <a:spcPct val="0"/>
              </a:spcBef>
              <a:spcAft>
                <a:spcPct val="0"/>
              </a:spcAft>
              <a:buClrTx/>
              <a:buSzTx/>
              <a:buFontTx/>
              <a:buNone/>
              <a:tabLst/>
            </a:pPr>
            <a:r>
              <a:rPr lang="el-GR" sz="1400" b="1" dirty="0" smtClean="0">
                <a:solidFill>
                  <a:schemeClr val="dk1"/>
                </a:solidFill>
                <a:latin typeface="+mn-lt"/>
                <a:cs typeface="+mn-cs"/>
              </a:rPr>
              <a:t>           Σημείωση 2η: Στις Περιοχές Ελέγχου (</a:t>
            </a:r>
            <a:r>
              <a:rPr lang="en-US" sz="1400" b="1" dirty="0" smtClean="0">
                <a:solidFill>
                  <a:schemeClr val="dk1"/>
                </a:solidFill>
                <a:latin typeface="+mn-lt"/>
                <a:cs typeface="+mn-cs"/>
              </a:rPr>
              <a:t>CTA</a:t>
            </a:r>
            <a:r>
              <a:rPr lang="el-GR" sz="1400" b="1" dirty="0" smtClean="0">
                <a:solidFill>
                  <a:schemeClr val="dk1"/>
                </a:solidFill>
                <a:latin typeface="+mn-lt"/>
                <a:cs typeface="+mn-cs"/>
              </a:rPr>
              <a:t>’</a:t>
            </a:r>
            <a:r>
              <a:rPr lang="en-US" sz="1400" b="1" dirty="0" smtClean="0">
                <a:solidFill>
                  <a:schemeClr val="dk1"/>
                </a:solidFill>
                <a:latin typeface="+mn-lt"/>
                <a:cs typeface="+mn-cs"/>
              </a:rPr>
              <a:t>s</a:t>
            </a:r>
            <a:r>
              <a:rPr lang="el-GR" sz="1400" b="1" dirty="0" smtClean="0">
                <a:solidFill>
                  <a:schemeClr val="dk1"/>
                </a:solidFill>
                <a:latin typeface="+mn-lt"/>
                <a:cs typeface="+mn-cs"/>
              </a:rPr>
              <a:t>) διακρίνουμε: </a:t>
            </a:r>
          </a:p>
          <a:p>
            <a:pPr marL="0" marR="0" lvl="0" indent="0" algn="just" defTabSz="914400" rtl="0" eaLnBrk="0" fontAlgn="base" latinLnBrk="0" hangingPunct="0">
              <a:lnSpc>
                <a:spcPct val="100000"/>
              </a:lnSpc>
              <a:spcBef>
                <a:spcPct val="0"/>
              </a:spcBef>
              <a:spcAft>
                <a:spcPct val="0"/>
              </a:spcAft>
              <a:buClrTx/>
              <a:buSzTx/>
              <a:buFontTx/>
              <a:buNone/>
              <a:tabLst/>
            </a:pPr>
            <a:r>
              <a:rPr lang="el-GR" sz="1400" b="1" dirty="0" smtClean="0">
                <a:solidFill>
                  <a:schemeClr val="dk1"/>
                </a:solidFill>
                <a:latin typeface="+mn-lt"/>
                <a:cs typeface="+mn-cs"/>
              </a:rPr>
              <a:t>α)  τους Εναέριους Διαδρόμους - </a:t>
            </a:r>
            <a:r>
              <a:rPr lang="en-US" sz="1400" b="1" dirty="0" smtClean="0">
                <a:solidFill>
                  <a:schemeClr val="dk1"/>
                </a:solidFill>
                <a:latin typeface="+mn-lt"/>
                <a:cs typeface="+mn-cs"/>
              </a:rPr>
              <a:t>AIRWAYS</a:t>
            </a:r>
            <a:r>
              <a:rPr lang="el-GR" sz="1400" b="1" dirty="0" smtClean="0">
                <a:solidFill>
                  <a:schemeClr val="dk1"/>
                </a:solidFill>
                <a:latin typeface="+mn-lt"/>
                <a:cs typeface="+mn-cs"/>
              </a:rPr>
              <a:t> (</a:t>
            </a:r>
            <a:r>
              <a:rPr lang="en-US" sz="1400" b="1" dirty="0" smtClean="0">
                <a:solidFill>
                  <a:schemeClr val="dk1"/>
                </a:solidFill>
                <a:latin typeface="+mn-lt"/>
                <a:cs typeface="+mn-cs"/>
              </a:rPr>
              <a:t>AWY</a:t>
            </a:r>
            <a:r>
              <a:rPr lang="el-GR" sz="1400" b="1" dirty="0" smtClean="0">
                <a:solidFill>
                  <a:schemeClr val="dk1"/>
                </a:solidFill>
                <a:latin typeface="+mn-lt"/>
                <a:cs typeface="+mn-cs"/>
              </a:rPr>
              <a:t>) και </a:t>
            </a:r>
          </a:p>
          <a:p>
            <a:pPr marL="0" marR="0" lvl="0" indent="0" algn="just" defTabSz="914400" rtl="0" eaLnBrk="0" fontAlgn="base" latinLnBrk="0" hangingPunct="0">
              <a:lnSpc>
                <a:spcPct val="100000"/>
              </a:lnSpc>
              <a:spcBef>
                <a:spcPct val="0"/>
              </a:spcBef>
              <a:spcAft>
                <a:spcPct val="0"/>
              </a:spcAft>
              <a:buClrTx/>
              <a:buSzTx/>
              <a:buFontTx/>
              <a:buNone/>
              <a:tabLst/>
            </a:pPr>
            <a:r>
              <a:rPr lang="el-GR" sz="1400" b="1" dirty="0" smtClean="0">
                <a:solidFill>
                  <a:schemeClr val="dk1"/>
                </a:solidFill>
                <a:latin typeface="+mn-lt"/>
                <a:cs typeface="+mn-cs"/>
              </a:rPr>
              <a:t>β)  τις Τερματικές Περιοχές  Ελέγχου – </a:t>
            </a:r>
            <a:r>
              <a:rPr lang="en-US" sz="1400" b="1" dirty="0" smtClean="0">
                <a:solidFill>
                  <a:schemeClr val="dk1"/>
                </a:solidFill>
                <a:latin typeface="+mn-lt"/>
                <a:cs typeface="+mn-cs"/>
              </a:rPr>
              <a:t>TERMINAL</a:t>
            </a:r>
            <a:r>
              <a:rPr lang="el-GR" sz="1400" b="1" dirty="0" smtClean="0">
                <a:solidFill>
                  <a:schemeClr val="dk1"/>
                </a:solidFill>
                <a:latin typeface="+mn-lt"/>
                <a:cs typeface="+mn-cs"/>
              </a:rPr>
              <a:t> </a:t>
            </a:r>
            <a:r>
              <a:rPr lang="en-US" sz="1400" b="1" dirty="0" smtClean="0">
                <a:solidFill>
                  <a:schemeClr val="dk1"/>
                </a:solidFill>
                <a:latin typeface="+mn-lt"/>
                <a:cs typeface="+mn-cs"/>
              </a:rPr>
              <a:t>CONTROL AREA</a:t>
            </a:r>
            <a:r>
              <a:rPr lang="el-GR" sz="1400" b="1" dirty="0" smtClean="0">
                <a:solidFill>
                  <a:schemeClr val="dk1"/>
                </a:solidFill>
                <a:latin typeface="+mn-lt"/>
                <a:cs typeface="+mn-cs"/>
              </a:rPr>
              <a:t> (</a:t>
            </a:r>
            <a:r>
              <a:rPr lang="en-US" sz="1400" b="1" dirty="0" smtClean="0">
                <a:solidFill>
                  <a:schemeClr val="dk1"/>
                </a:solidFill>
                <a:latin typeface="+mn-lt"/>
                <a:cs typeface="+mn-cs"/>
              </a:rPr>
              <a:t>TMA</a:t>
            </a:r>
            <a:r>
              <a:rPr lang="el-GR" sz="1400" b="1" dirty="0" smtClean="0">
                <a:solidFill>
                  <a:schemeClr val="dk1"/>
                </a:solidFill>
                <a:latin typeface="+mn-lt"/>
                <a:cs typeface="+mn-cs"/>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Νικόλας\Desktop\SPOA\TMA1.png"/>
          <p:cNvPicPr>
            <a:picLocks noChangeAspect="1" noChangeArrowheads="1"/>
          </p:cNvPicPr>
          <p:nvPr/>
        </p:nvPicPr>
        <p:blipFill>
          <a:blip r:embed="rId2" cstate="print"/>
          <a:srcRect/>
          <a:stretch>
            <a:fillRect/>
          </a:stretch>
        </p:blipFill>
        <p:spPr bwMode="auto">
          <a:xfrm>
            <a:off x="179920" y="1100831"/>
            <a:ext cx="8821236" cy="4614185"/>
          </a:xfrm>
          <a:prstGeom prst="rect">
            <a:avLst/>
          </a:prstGeom>
          <a:noFill/>
        </p:spPr>
      </p:pic>
      <p:sp>
        <p:nvSpPr>
          <p:cNvPr id="11265" name="Rectangle 1"/>
          <p:cNvSpPr>
            <a:spLocks noChangeArrowheads="1"/>
          </p:cNvSpPr>
          <p:nvPr/>
        </p:nvSpPr>
        <p:spPr bwMode="auto">
          <a:xfrm>
            <a:off x="428596" y="352789"/>
            <a:ext cx="828680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ΤΕΡΜΑΤΙΚΗ</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l-G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ΠΕΡΙΟΧΗ</a:t>
            </a: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l-G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ΕΛΕΓΧΟΥ</a:t>
            </a: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TERMINAL CONTROL AREA</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(TMA)</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285720" y="5929330"/>
            <a:ext cx="8715436" cy="646331"/>
          </a:xfrm>
          <a:prstGeom prst="rect">
            <a:avLst/>
          </a:prstGeom>
        </p:spPr>
        <p:txBody>
          <a:bodyPr wrap="square">
            <a:spAutoFit/>
          </a:bodyPr>
          <a:lstStyle/>
          <a:p>
            <a:r>
              <a:rPr lang="el-GR" dirty="0" smtClean="0">
                <a:solidFill>
                  <a:srgbClr val="000000"/>
                </a:solidFill>
                <a:latin typeface="Arial" pitchFamily="34" charset="0"/>
                <a:ea typeface="Times New Roman" pitchFamily="18" charset="0"/>
                <a:cs typeface="Arial" pitchFamily="34" charset="0"/>
              </a:rPr>
              <a:t>Περιοχή Ελέγχου, που δημιουργείται συνήθως στη </a:t>
            </a:r>
            <a:r>
              <a:rPr lang="el-GR" b="1" dirty="0" smtClean="0">
                <a:solidFill>
                  <a:srgbClr val="000000"/>
                </a:solidFill>
                <a:latin typeface="Arial" pitchFamily="34" charset="0"/>
                <a:ea typeface="Times New Roman" pitchFamily="18" charset="0"/>
                <a:cs typeface="Arial" pitchFamily="34" charset="0"/>
              </a:rPr>
              <a:t>συμβολή αεροδιαδρόμων</a:t>
            </a:r>
            <a:r>
              <a:rPr lang="el-GR" dirty="0" smtClean="0">
                <a:solidFill>
                  <a:srgbClr val="000000"/>
                </a:solidFill>
                <a:latin typeface="Arial" pitchFamily="34" charset="0"/>
                <a:ea typeface="Times New Roman" pitchFamily="18" charset="0"/>
                <a:cs typeface="Arial" pitchFamily="34" charset="0"/>
              </a:rPr>
              <a:t> ή στη</a:t>
            </a:r>
            <a:r>
              <a:rPr lang="el-GR" dirty="0" smtClean="0">
                <a:latin typeface="Arial" pitchFamily="34" charset="0"/>
                <a:ea typeface="Times New Roman" pitchFamily="18" charset="0"/>
                <a:cs typeface="Arial" pitchFamily="34" charset="0"/>
              </a:rPr>
              <a:t> </a:t>
            </a:r>
            <a:r>
              <a:rPr lang="el-GR" b="1" dirty="0" smtClean="0">
                <a:solidFill>
                  <a:srgbClr val="000000"/>
                </a:solidFill>
                <a:latin typeface="Arial" pitchFamily="34" charset="0"/>
                <a:ea typeface="Times New Roman" pitchFamily="18" charset="0"/>
                <a:cs typeface="Arial" pitchFamily="34" charset="0"/>
              </a:rPr>
              <a:t>γειτνίαση ενός ή περισσοτέρων αεροδρομίων</a:t>
            </a:r>
            <a:r>
              <a:rPr lang="el-GR" dirty="0" smtClean="0">
                <a:solidFill>
                  <a:srgbClr val="000000"/>
                </a:solidFill>
                <a:latin typeface="Arial" pitchFamily="34" charset="0"/>
                <a:ea typeface="Times New Roman" pitchFamily="18" charset="0"/>
                <a:cs typeface="Arial" pitchFamily="34" charset="0"/>
              </a:rPr>
              <a:t>.</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Νικόλας\Desktop\SPOA\CTR2.png"/>
          <p:cNvPicPr>
            <a:picLocks noChangeAspect="1" noChangeArrowheads="1"/>
          </p:cNvPicPr>
          <p:nvPr/>
        </p:nvPicPr>
        <p:blipFill>
          <a:blip r:embed="rId2" cstate="print"/>
          <a:srcRect/>
          <a:stretch>
            <a:fillRect/>
          </a:stretch>
        </p:blipFill>
        <p:spPr bwMode="auto">
          <a:xfrm>
            <a:off x="71406" y="785794"/>
            <a:ext cx="8954350" cy="5000660"/>
          </a:xfrm>
          <a:prstGeom prst="rect">
            <a:avLst/>
          </a:prstGeom>
          <a:noFill/>
        </p:spPr>
      </p:pic>
      <p:sp>
        <p:nvSpPr>
          <p:cNvPr id="3077" name="Rectangle 5"/>
          <p:cNvSpPr>
            <a:spLocks noChangeArrowheads="1"/>
          </p:cNvSpPr>
          <p:nvPr/>
        </p:nvSpPr>
        <p:spPr bwMode="auto">
          <a:xfrm>
            <a:off x="2143108" y="285728"/>
            <a:ext cx="500062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ΖΩΝΗ ΕΛΕΓΧΟΥ - </a:t>
            </a:r>
            <a:r>
              <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CONTROL ZONE</a:t>
            </a:r>
            <a:r>
              <a:rPr kumimoji="0" lang="el-G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CTR</a:t>
            </a:r>
            <a:r>
              <a:rPr kumimoji="0" lang="el-G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0" y="5750004"/>
            <a:ext cx="9144000" cy="1138773"/>
          </a:xfrm>
          <a:prstGeom prst="rect">
            <a:avLst/>
          </a:prstGeom>
        </p:spPr>
        <p:txBody>
          <a:bodyPr wrap="square">
            <a:spAutoFit/>
          </a:bodyPr>
          <a:lstStyle/>
          <a:p>
            <a:pPr lvl="0" algn="just" eaLnBrk="0" hangingPunct="0"/>
            <a:r>
              <a:rPr lang="el-GR" b="1" dirty="0" smtClean="0">
                <a:solidFill>
                  <a:schemeClr val="dk1"/>
                </a:solidFill>
                <a:latin typeface="+mn-lt"/>
                <a:cs typeface="+mn-cs"/>
              </a:rPr>
              <a:t>Ελεγχόμενος εναέριος χώρος, εκτεινόμενος προς τα άνω από την επιφάνεια της γης μέχρι ενός καθορισμένου ορίου.</a:t>
            </a:r>
          </a:p>
          <a:p>
            <a:pPr lvl="0" algn="just" eaLnBrk="0" hangingPunct="0"/>
            <a:r>
              <a:rPr lang="el-GR" b="1" dirty="0" smtClean="0">
                <a:solidFill>
                  <a:schemeClr val="dk1"/>
                </a:solidFill>
                <a:latin typeface="+mn-lt"/>
                <a:cs typeface="+mn-cs"/>
              </a:rPr>
              <a:t>            </a:t>
            </a:r>
            <a:r>
              <a:rPr lang="el-GR" sz="1400" b="1" dirty="0" smtClean="0">
                <a:solidFill>
                  <a:schemeClr val="dk1"/>
                </a:solidFill>
                <a:latin typeface="+mn-lt"/>
                <a:cs typeface="+mn-cs"/>
              </a:rPr>
              <a:t>Σημείωση: Οι Ζώνες Ελέγχου, κατά το δυνατό, πρέπει να είναι μικρές,  αλλά όχι μικρότερες από 5 ΝΜ από το Κέντρο του Αεροδρομίου και προς τη διεύθυνση</a:t>
            </a:r>
            <a:r>
              <a:rPr lang="en-US" sz="1400" b="1" dirty="0" smtClean="0">
                <a:solidFill>
                  <a:schemeClr val="dk1"/>
                </a:solidFill>
                <a:latin typeface="+mn-lt"/>
                <a:cs typeface="+mn-cs"/>
              </a:rPr>
              <a:t> </a:t>
            </a:r>
            <a:r>
              <a:rPr lang="el-GR" sz="1400" b="1" dirty="0" smtClean="0">
                <a:solidFill>
                  <a:schemeClr val="dk1"/>
                </a:solidFill>
                <a:latin typeface="+mn-lt"/>
                <a:cs typeface="+mn-cs"/>
              </a:rPr>
              <a:t>των ενόργανων προσεγγίσεων.</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14480" y="857232"/>
            <a:ext cx="6188075" cy="641350"/>
          </a:xfrm>
          <a:prstGeom prst="rect">
            <a:avLst/>
          </a:prstGeom>
          <a:noFill/>
          <a:ln w="9525">
            <a:noFill/>
            <a:miter lim="800000"/>
            <a:headEnd/>
            <a:tailEnd/>
          </a:ln>
          <a:effectLst/>
        </p:spPr>
        <p:txBody>
          <a:bodyPr>
            <a:spAutoFit/>
          </a:bodyPr>
          <a:lstStyle/>
          <a:p>
            <a:pPr algn="ctr"/>
            <a:r>
              <a:rPr lang="el-GR" b="1" u="sng" dirty="0"/>
              <a:t>Περιοχές στον εναέριο χώρο στις οποίες παρέχονται </a:t>
            </a:r>
          </a:p>
          <a:p>
            <a:pPr algn="ctr"/>
            <a:r>
              <a:rPr lang="el-GR" b="1" u="sng" dirty="0"/>
              <a:t>Εξυπηρετήσεις Εναέριας Κυκλοφορίας</a:t>
            </a:r>
            <a:endParaRPr lang="en-US" b="1" u="sng" dirty="0"/>
          </a:p>
        </p:txBody>
      </p:sp>
      <p:sp>
        <p:nvSpPr>
          <p:cNvPr id="8195" name="Text Box 3"/>
          <p:cNvSpPr txBox="1">
            <a:spLocks noChangeArrowheads="1"/>
          </p:cNvSpPr>
          <p:nvPr/>
        </p:nvSpPr>
        <p:spPr bwMode="auto">
          <a:xfrm>
            <a:off x="1857356" y="1571612"/>
            <a:ext cx="5904180" cy="646331"/>
          </a:xfrm>
          <a:prstGeom prst="rect">
            <a:avLst/>
          </a:prstGeom>
          <a:solidFill>
            <a:schemeClr val="tx2">
              <a:lumMod val="20000"/>
              <a:lumOff val="80000"/>
            </a:schemeClr>
          </a:solidFill>
          <a:ln w="22225">
            <a:solidFill>
              <a:schemeClr val="tx2">
                <a:lumMod val="50000"/>
              </a:schemeClr>
            </a:solidFill>
            <a:miter lim="800000"/>
            <a:headEnd/>
            <a:tailEnd/>
          </a:ln>
          <a:effectLst/>
        </p:spPr>
        <p:txBody>
          <a:bodyPr wrap="none">
            <a:spAutoFit/>
          </a:bodyPr>
          <a:lstStyle/>
          <a:p>
            <a:r>
              <a:rPr lang="en-GB" dirty="0"/>
              <a:t>Flight Information Regions</a:t>
            </a:r>
            <a:r>
              <a:rPr lang="el-GR" dirty="0"/>
              <a:t> </a:t>
            </a:r>
            <a:r>
              <a:rPr lang="el-GR" dirty="0" smtClean="0"/>
              <a:t>– </a:t>
            </a:r>
            <a:r>
              <a:rPr lang="en-GB" b="1" dirty="0" smtClean="0"/>
              <a:t>FIRs</a:t>
            </a:r>
            <a:r>
              <a:rPr lang="en-GB" dirty="0" smtClean="0"/>
              <a:t>, </a:t>
            </a:r>
            <a:r>
              <a:rPr lang="el-GR" dirty="0" smtClean="0"/>
              <a:t>(</a:t>
            </a:r>
            <a:r>
              <a:rPr lang="en-GB" dirty="0" smtClean="0"/>
              <a:t>UIRs above FL</a:t>
            </a:r>
            <a:r>
              <a:rPr lang="el-GR" dirty="0" smtClean="0"/>
              <a:t>24</a:t>
            </a:r>
            <a:r>
              <a:rPr lang="en-GB" dirty="0" smtClean="0"/>
              <a:t>5)</a:t>
            </a:r>
            <a:endParaRPr lang="en-GB" dirty="0"/>
          </a:p>
          <a:p>
            <a:pPr algn="ctr"/>
            <a:r>
              <a:rPr lang="el-GR" dirty="0"/>
              <a:t>Περιοχές Πληροφοριών Πτήσης</a:t>
            </a:r>
            <a:endParaRPr lang="en-US" dirty="0"/>
          </a:p>
        </p:txBody>
      </p:sp>
      <p:sp>
        <p:nvSpPr>
          <p:cNvPr id="8196" name="Text Box 4"/>
          <p:cNvSpPr txBox="1">
            <a:spLocks noChangeArrowheads="1"/>
          </p:cNvSpPr>
          <p:nvPr/>
        </p:nvSpPr>
        <p:spPr bwMode="auto">
          <a:xfrm>
            <a:off x="714348" y="4000504"/>
            <a:ext cx="2540054" cy="646331"/>
          </a:xfrm>
          <a:prstGeom prst="rect">
            <a:avLst/>
          </a:prstGeom>
          <a:solidFill>
            <a:schemeClr val="tx2">
              <a:lumMod val="20000"/>
              <a:lumOff val="80000"/>
            </a:schemeClr>
          </a:solidFill>
          <a:ln w="22225">
            <a:solidFill>
              <a:schemeClr val="tx2">
                <a:lumMod val="50000"/>
              </a:schemeClr>
            </a:solidFill>
            <a:miter lim="800000"/>
            <a:headEnd/>
            <a:tailEnd/>
          </a:ln>
          <a:effectLst/>
        </p:spPr>
        <p:txBody>
          <a:bodyPr wrap="square">
            <a:spAutoFit/>
          </a:bodyPr>
          <a:lstStyle/>
          <a:p>
            <a:r>
              <a:rPr lang="en-GB" dirty="0">
                <a:solidFill>
                  <a:srgbClr val="7030A0"/>
                </a:solidFill>
              </a:rPr>
              <a:t>Controlled </a:t>
            </a:r>
            <a:r>
              <a:rPr lang="en-GB" dirty="0" smtClean="0">
                <a:solidFill>
                  <a:srgbClr val="7030A0"/>
                </a:solidFill>
              </a:rPr>
              <a:t>Areas</a:t>
            </a:r>
            <a:r>
              <a:rPr lang="el-GR" dirty="0" smtClean="0">
                <a:solidFill>
                  <a:srgbClr val="7030A0"/>
                </a:solidFill>
              </a:rPr>
              <a:t> </a:t>
            </a:r>
            <a:r>
              <a:rPr lang="en-US" b="1" dirty="0" smtClean="0">
                <a:solidFill>
                  <a:srgbClr val="7030A0"/>
                </a:solidFill>
              </a:rPr>
              <a:t>CTA</a:t>
            </a:r>
            <a:r>
              <a:rPr lang="en-US" dirty="0" smtClean="0">
                <a:solidFill>
                  <a:srgbClr val="7030A0"/>
                </a:solidFill>
              </a:rPr>
              <a:t>s</a:t>
            </a:r>
            <a:endParaRPr lang="el-GR" dirty="0">
              <a:solidFill>
                <a:srgbClr val="7030A0"/>
              </a:solidFill>
            </a:endParaRPr>
          </a:p>
          <a:p>
            <a:r>
              <a:rPr lang="el-GR" dirty="0" err="1" smtClean="0">
                <a:solidFill>
                  <a:srgbClr val="7030A0"/>
                </a:solidFill>
              </a:rPr>
              <a:t>Περιο</a:t>
            </a:r>
            <a:r>
              <a:rPr lang="en-US" dirty="0" smtClean="0">
                <a:solidFill>
                  <a:srgbClr val="7030A0"/>
                </a:solidFill>
              </a:rPr>
              <a:t>x</a:t>
            </a:r>
            <a:r>
              <a:rPr lang="el-GR" dirty="0" err="1" smtClean="0">
                <a:solidFill>
                  <a:srgbClr val="7030A0"/>
                </a:solidFill>
              </a:rPr>
              <a:t>ές</a:t>
            </a:r>
            <a:r>
              <a:rPr lang="el-GR" dirty="0" smtClean="0">
                <a:solidFill>
                  <a:srgbClr val="7030A0"/>
                </a:solidFill>
              </a:rPr>
              <a:t> </a:t>
            </a:r>
            <a:r>
              <a:rPr lang="el-GR" dirty="0">
                <a:solidFill>
                  <a:srgbClr val="7030A0"/>
                </a:solidFill>
              </a:rPr>
              <a:t>Ελέγχου</a:t>
            </a:r>
            <a:endParaRPr lang="en-US" dirty="0">
              <a:solidFill>
                <a:srgbClr val="7030A0"/>
              </a:solidFill>
            </a:endParaRPr>
          </a:p>
        </p:txBody>
      </p:sp>
      <p:sp>
        <p:nvSpPr>
          <p:cNvPr id="8197" name="Text Box 5"/>
          <p:cNvSpPr txBox="1">
            <a:spLocks noChangeArrowheads="1"/>
          </p:cNvSpPr>
          <p:nvPr/>
        </p:nvSpPr>
        <p:spPr bwMode="auto">
          <a:xfrm>
            <a:off x="714348" y="5072074"/>
            <a:ext cx="2571750" cy="641350"/>
          </a:xfrm>
          <a:prstGeom prst="rect">
            <a:avLst/>
          </a:prstGeom>
          <a:solidFill>
            <a:schemeClr val="tx2">
              <a:lumMod val="20000"/>
              <a:lumOff val="80000"/>
            </a:schemeClr>
          </a:solidFill>
          <a:ln w="22225">
            <a:solidFill>
              <a:schemeClr val="tx2">
                <a:lumMod val="50000"/>
              </a:schemeClr>
            </a:solidFill>
            <a:miter lim="800000"/>
            <a:headEnd/>
            <a:tailEnd/>
          </a:ln>
          <a:effectLst/>
        </p:spPr>
        <p:txBody>
          <a:bodyPr wrap="square">
            <a:spAutoFit/>
          </a:bodyPr>
          <a:lstStyle/>
          <a:p>
            <a:r>
              <a:rPr lang="en-GB" dirty="0">
                <a:solidFill>
                  <a:srgbClr val="7030A0"/>
                </a:solidFill>
              </a:rPr>
              <a:t>Controlled Zones </a:t>
            </a:r>
            <a:r>
              <a:rPr lang="en-GB" b="1" dirty="0">
                <a:solidFill>
                  <a:srgbClr val="7030A0"/>
                </a:solidFill>
              </a:rPr>
              <a:t>CTR</a:t>
            </a:r>
            <a:r>
              <a:rPr lang="en-GB" dirty="0">
                <a:solidFill>
                  <a:srgbClr val="7030A0"/>
                </a:solidFill>
              </a:rPr>
              <a:t>s</a:t>
            </a:r>
            <a:endParaRPr lang="el-GR" dirty="0">
              <a:solidFill>
                <a:srgbClr val="7030A0"/>
              </a:solidFill>
            </a:endParaRPr>
          </a:p>
          <a:p>
            <a:r>
              <a:rPr lang="el-GR" dirty="0">
                <a:solidFill>
                  <a:srgbClr val="7030A0"/>
                </a:solidFill>
              </a:rPr>
              <a:t>Ζώνες Ελέγχου</a:t>
            </a:r>
            <a:endParaRPr lang="en-US" dirty="0">
              <a:solidFill>
                <a:srgbClr val="7030A0"/>
              </a:solidFill>
            </a:endParaRPr>
          </a:p>
        </p:txBody>
      </p:sp>
      <p:sp>
        <p:nvSpPr>
          <p:cNvPr id="8198" name="Text Box 6"/>
          <p:cNvSpPr txBox="1">
            <a:spLocks noChangeArrowheads="1"/>
          </p:cNvSpPr>
          <p:nvPr/>
        </p:nvSpPr>
        <p:spPr bwMode="auto">
          <a:xfrm>
            <a:off x="714348" y="5857892"/>
            <a:ext cx="2813847" cy="646331"/>
          </a:xfrm>
          <a:prstGeom prst="rect">
            <a:avLst/>
          </a:prstGeom>
          <a:solidFill>
            <a:schemeClr val="tx2">
              <a:lumMod val="20000"/>
              <a:lumOff val="80000"/>
            </a:schemeClr>
          </a:solidFill>
          <a:ln w="22225">
            <a:solidFill>
              <a:schemeClr val="tx2">
                <a:lumMod val="50000"/>
              </a:schemeClr>
            </a:solidFill>
            <a:miter lim="800000"/>
            <a:headEnd/>
            <a:tailEnd/>
          </a:ln>
          <a:effectLst/>
        </p:spPr>
        <p:txBody>
          <a:bodyPr wrap="square">
            <a:spAutoFit/>
          </a:bodyPr>
          <a:lstStyle/>
          <a:p>
            <a:r>
              <a:rPr lang="en-GB" dirty="0">
                <a:solidFill>
                  <a:srgbClr val="7030A0"/>
                </a:solidFill>
              </a:rPr>
              <a:t>Controlled </a:t>
            </a:r>
            <a:r>
              <a:rPr lang="en-GB" dirty="0" smtClean="0">
                <a:solidFill>
                  <a:srgbClr val="7030A0"/>
                </a:solidFill>
              </a:rPr>
              <a:t>Aerodromes</a:t>
            </a:r>
            <a:endParaRPr lang="el-GR" dirty="0">
              <a:solidFill>
                <a:srgbClr val="7030A0"/>
              </a:solidFill>
            </a:endParaRPr>
          </a:p>
          <a:p>
            <a:r>
              <a:rPr lang="el-GR" dirty="0">
                <a:solidFill>
                  <a:srgbClr val="7030A0"/>
                </a:solidFill>
              </a:rPr>
              <a:t>Ελεγχόμενα </a:t>
            </a:r>
            <a:r>
              <a:rPr lang="el-GR" dirty="0" smtClean="0">
                <a:solidFill>
                  <a:srgbClr val="7030A0"/>
                </a:solidFill>
              </a:rPr>
              <a:t>Αεροδρόμια </a:t>
            </a:r>
            <a:endParaRPr lang="en-US" dirty="0">
              <a:solidFill>
                <a:srgbClr val="7030A0"/>
              </a:solidFill>
            </a:endParaRPr>
          </a:p>
        </p:txBody>
      </p:sp>
      <p:sp>
        <p:nvSpPr>
          <p:cNvPr id="8199" name="Text Box 7"/>
          <p:cNvSpPr txBox="1">
            <a:spLocks noChangeArrowheads="1"/>
          </p:cNvSpPr>
          <p:nvPr/>
        </p:nvSpPr>
        <p:spPr bwMode="auto">
          <a:xfrm>
            <a:off x="3500430" y="4429132"/>
            <a:ext cx="3333750" cy="641350"/>
          </a:xfrm>
          <a:prstGeom prst="rect">
            <a:avLst/>
          </a:prstGeom>
          <a:solidFill>
            <a:schemeClr val="tx2">
              <a:lumMod val="20000"/>
              <a:lumOff val="80000"/>
            </a:schemeClr>
          </a:solidFill>
          <a:ln w="22225">
            <a:solidFill>
              <a:schemeClr val="tx2">
                <a:lumMod val="50000"/>
              </a:schemeClr>
            </a:solidFill>
            <a:miter lim="800000"/>
            <a:headEnd/>
            <a:tailEnd/>
          </a:ln>
          <a:effectLst/>
        </p:spPr>
        <p:txBody>
          <a:bodyPr wrap="square">
            <a:spAutoFit/>
          </a:bodyPr>
          <a:lstStyle/>
          <a:p>
            <a:r>
              <a:rPr lang="en-GB" dirty="0">
                <a:solidFill>
                  <a:srgbClr val="7030A0"/>
                </a:solidFill>
              </a:rPr>
              <a:t>Terminal Control Areas</a:t>
            </a:r>
            <a:r>
              <a:rPr lang="el-GR" dirty="0">
                <a:solidFill>
                  <a:srgbClr val="7030A0"/>
                </a:solidFill>
              </a:rPr>
              <a:t> - </a:t>
            </a:r>
            <a:r>
              <a:rPr lang="el-GR" b="1" dirty="0">
                <a:solidFill>
                  <a:srgbClr val="7030A0"/>
                </a:solidFill>
              </a:rPr>
              <a:t>ΤΜΑ</a:t>
            </a:r>
            <a:r>
              <a:rPr lang="en-GB" dirty="0">
                <a:solidFill>
                  <a:srgbClr val="7030A0"/>
                </a:solidFill>
              </a:rPr>
              <a:t>s</a:t>
            </a:r>
            <a:endParaRPr lang="el-GR" dirty="0">
              <a:solidFill>
                <a:srgbClr val="7030A0"/>
              </a:solidFill>
            </a:endParaRPr>
          </a:p>
          <a:p>
            <a:r>
              <a:rPr lang="el-GR" dirty="0">
                <a:solidFill>
                  <a:srgbClr val="7030A0"/>
                </a:solidFill>
              </a:rPr>
              <a:t>Τερματικές Περιοχές</a:t>
            </a:r>
            <a:endParaRPr lang="en-US" dirty="0">
              <a:solidFill>
                <a:srgbClr val="7030A0"/>
              </a:solidFill>
            </a:endParaRPr>
          </a:p>
        </p:txBody>
      </p:sp>
      <p:sp>
        <p:nvSpPr>
          <p:cNvPr id="8200" name="Text Box 8"/>
          <p:cNvSpPr txBox="1">
            <a:spLocks noChangeArrowheads="1"/>
          </p:cNvSpPr>
          <p:nvPr/>
        </p:nvSpPr>
        <p:spPr bwMode="auto">
          <a:xfrm>
            <a:off x="3500430" y="3643314"/>
            <a:ext cx="2475871" cy="646331"/>
          </a:xfrm>
          <a:prstGeom prst="rect">
            <a:avLst/>
          </a:prstGeom>
          <a:solidFill>
            <a:schemeClr val="tx2">
              <a:lumMod val="20000"/>
              <a:lumOff val="80000"/>
            </a:schemeClr>
          </a:solidFill>
          <a:ln w="22225">
            <a:solidFill>
              <a:schemeClr val="tx2">
                <a:lumMod val="50000"/>
              </a:schemeClr>
            </a:solidFill>
            <a:miter lim="800000"/>
            <a:headEnd/>
            <a:tailEnd/>
          </a:ln>
          <a:effectLst/>
        </p:spPr>
        <p:txBody>
          <a:bodyPr wrap="square">
            <a:spAutoFit/>
          </a:bodyPr>
          <a:lstStyle/>
          <a:p>
            <a:r>
              <a:rPr lang="en-GB" b="1" dirty="0" smtClean="0">
                <a:solidFill>
                  <a:srgbClr val="7030A0"/>
                </a:solidFill>
              </a:rPr>
              <a:t>Airways</a:t>
            </a:r>
            <a:r>
              <a:rPr lang="en-GB" dirty="0" smtClean="0">
                <a:solidFill>
                  <a:srgbClr val="7030A0"/>
                </a:solidFill>
              </a:rPr>
              <a:t>, (ATS routes) </a:t>
            </a:r>
          </a:p>
          <a:p>
            <a:r>
              <a:rPr lang="el-GR" dirty="0" smtClean="0">
                <a:solidFill>
                  <a:srgbClr val="7030A0"/>
                </a:solidFill>
              </a:rPr>
              <a:t>Αεροδιάδρομοι</a:t>
            </a:r>
            <a:endParaRPr lang="en-US" dirty="0">
              <a:solidFill>
                <a:srgbClr val="7030A0"/>
              </a:solidFill>
            </a:endParaRPr>
          </a:p>
        </p:txBody>
      </p:sp>
      <p:sp>
        <p:nvSpPr>
          <p:cNvPr id="8201" name="Text Box 9"/>
          <p:cNvSpPr txBox="1">
            <a:spLocks noChangeArrowheads="1"/>
          </p:cNvSpPr>
          <p:nvPr/>
        </p:nvSpPr>
        <p:spPr bwMode="auto">
          <a:xfrm>
            <a:off x="2500298" y="2214554"/>
            <a:ext cx="4786346" cy="461665"/>
          </a:xfrm>
          <a:prstGeom prst="rect">
            <a:avLst/>
          </a:prstGeom>
          <a:noFill/>
          <a:ln w="9525">
            <a:solidFill>
              <a:schemeClr val="tx2"/>
            </a:solidFill>
            <a:prstDash val="dash"/>
            <a:miter lim="800000"/>
            <a:headEnd/>
            <a:tailEnd/>
          </a:ln>
          <a:effectLst/>
        </p:spPr>
        <p:txBody>
          <a:bodyPr wrap="square">
            <a:spAutoFit/>
          </a:bodyPr>
          <a:lstStyle/>
          <a:p>
            <a:pPr algn="ctr"/>
            <a:r>
              <a:rPr lang="en-GB" sz="2400" b="1" dirty="0" smtClean="0">
                <a:solidFill>
                  <a:schemeClr val="tx2"/>
                </a:solidFill>
              </a:rPr>
              <a:t>F</a:t>
            </a:r>
            <a:r>
              <a:rPr lang="en-GB" dirty="0" smtClean="0">
                <a:solidFill>
                  <a:schemeClr val="tx2"/>
                </a:solidFill>
              </a:rPr>
              <a:t>light</a:t>
            </a:r>
            <a:r>
              <a:rPr lang="el-GR" dirty="0" smtClean="0">
                <a:solidFill>
                  <a:schemeClr val="tx2"/>
                </a:solidFill>
              </a:rPr>
              <a:t> </a:t>
            </a:r>
            <a:r>
              <a:rPr lang="en-GB" sz="2400" b="1" dirty="0" smtClean="0">
                <a:solidFill>
                  <a:schemeClr val="tx2"/>
                </a:solidFill>
              </a:rPr>
              <a:t>I</a:t>
            </a:r>
            <a:r>
              <a:rPr lang="en-GB" dirty="0" smtClean="0">
                <a:solidFill>
                  <a:schemeClr val="tx2"/>
                </a:solidFill>
              </a:rPr>
              <a:t>nfo</a:t>
            </a:r>
            <a:r>
              <a:rPr lang="el-GR" dirty="0" smtClean="0">
                <a:solidFill>
                  <a:schemeClr val="tx2"/>
                </a:solidFill>
              </a:rPr>
              <a:t> </a:t>
            </a:r>
            <a:r>
              <a:rPr lang="en-GB" sz="2400" b="1" dirty="0" smtClean="0">
                <a:solidFill>
                  <a:schemeClr val="tx2"/>
                </a:solidFill>
              </a:rPr>
              <a:t>S</a:t>
            </a:r>
            <a:r>
              <a:rPr lang="en-GB" dirty="0" smtClean="0">
                <a:solidFill>
                  <a:schemeClr val="tx2"/>
                </a:solidFill>
              </a:rPr>
              <a:t>ervice</a:t>
            </a:r>
            <a:r>
              <a:rPr lang="el-GR" dirty="0" smtClean="0">
                <a:solidFill>
                  <a:schemeClr val="tx2"/>
                </a:solidFill>
              </a:rPr>
              <a:t>  </a:t>
            </a:r>
            <a:r>
              <a:rPr lang="en-GB" dirty="0" smtClean="0">
                <a:solidFill>
                  <a:schemeClr val="tx2"/>
                </a:solidFill>
              </a:rPr>
              <a:t>+</a:t>
            </a:r>
            <a:r>
              <a:rPr lang="el-GR" dirty="0" smtClean="0">
                <a:solidFill>
                  <a:schemeClr val="tx2"/>
                </a:solidFill>
              </a:rPr>
              <a:t> </a:t>
            </a:r>
            <a:r>
              <a:rPr lang="en-GB" sz="2400" b="1" dirty="0" smtClean="0">
                <a:solidFill>
                  <a:schemeClr val="tx2"/>
                </a:solidFill>
              </a:rPr>
              <a:t>A</a:t>
            </a:r>
            <a:r>
              <a:rPr lang="en-GB" b="1" dirty="0" smtClean="0">
                <a:solidFill>
                  <a:schemeClr val="tx2"/>
                </a:solidFill>
              </a:rPr>
              <a:t>lerting</a:t>
            </a:r>
            <a:r>
              <a:rPr lang="el-GR" b="1" dirty="0" smtClean="0">
                <a:solidFill>
                  <a:schemeClr val="tx2"/>
                </a:solidFill>
              </a:rPr>
              <a:t> </a:t>
            </a:r>
            <a:r>
              <a:rPr lang="en-GB" dirty="0" smtClean="0">
                <a:solidFill>
                  <a:schemeClr val="tx2"/>
                </a:solidFill>
              </a:rPr>
              <a:t>Service</a:t>
            </a:r>
            <a:endParaRPr lang="en-US" dirty="0">
              <a:solidFill>
                <a:schemeClr val="tx2"/>
              </a:solidFill>
            </a:endParaRPr>
          </a:p>
        </p:txBody>
      </p:sp>
      <p:sp>
        <p:nvSpPr>
          <p:cNvPr id="8202" name="Text Box 10"/>
          <p:cNvSpPr txBox="1">
            <a:spLocks noChangeArrowheads="1"/>
          </p:cNvSpPr>
          <p:nvPr/>
        </p:nvSpPr>
        <p:spPr bwMode="auto">
          <a:xfrm>
            <a:off x="1428728" y="3143248"/>
            <a:ext cx="3286148" cy="461665"/>
          </a:xfrm>
          <a:prstGeom prst="rect">
            <a:avLst/>
          </a:prstGeom>
          <a:noFill/>
          <a:ln w="9525">
            <a:solidFill>
              <a:schemeClr val="folHlink"/>
            </a:solidFill>
            <a:prstDash val="dash"/>
            <a:miter lim="800000"/>
            <a:headEnd/>
            <a:tailEnd/>
          </a:ln>
          <a:effectLst/>
        </p:spPr>
        <p:txBody>
          <a:bodyPr wrap="square">
            <a:spAutoFit/>
          </a:bodyPr>
          <a:lstStyle/>
          <a:p>
            <a:r>
              <a:rPr lang="en-GB" sz="2400" b="1" dirty="0" smtClean="0">
                <a:solidFill>
                  <a:schemeClr val="folHlink"/>
                </a:solidFill>
              </a:rPr>
              <a:t>A</a:t>
            </a:r>
            <a:r>
              <a:rPr lang="en-GB" b="1" dirty="0" smtClean="0">
                <a:solidFill>
                  <a:schemeClr val="folHlink"/>
                </a:solidFill>
              </a:rPr>
              <a:t>ir</a:t>
            </a:r>
            <a:r>
              <a:rPr lang="el-GR" b="1" dirty="0" smtClean="0">
                <a:solidFill>
                  <a:schemeClr val="folHlink"/>
                </a:solidFill>
              </a:rPr>
              <a:t> </a:t>
            </a:r>
            <a:r>
              <a:rPr lang="en-GB" sz="2400" b="1" dirty="0" smtClean="0">
                <a:solidFill>
                  <a:schemeClr val="folHlink"/>
                </a:solidFill>
              </a:rPr>
              <a:t>T</a:t>
            </a:r>
            <a:r>
              <a:rPr lang="en-GB" b="1" dirty="0" smtClean="0">
                <a:solidFill>
                  <a:schemeClr val="folHlink"/>
                </a:solidFill>
              </a:rPr>
              <a:t>raffic</a:t>
            </a:r>
            <a:r>
              <a:rPr lang="el-GR" b="1" dirty="0" smtClean="0">
                <a:solidFill>
                  <a:schemeClr val="folHlink"/>
                </a:solidFill>
              </a:rPr>
              <a:t> </a:t>
            </a:r>
            <a:r>
              <a:rPr lang="en-GB" sz="2400" b="1" dirty="0" smtClean="0">
                <a:solidFill>
                  <a:schemeClr val="folHlink"/>
                </a:solidFill>
              </a:rPr>
              <a:t>C</a:t>
            </a:r>
            <a:r>
              <a:rPr lang="en-GB" b="1" dirty="0" smtClean="0">
                <a:solidFill>
                  <a:schemeClr val="folHlink"/>
                </a:solidFill>
              </a:rPr>
              <a:t>ontrol</a:t>
            </a:r>
            <a:r>
              <a:rPr lang="el-GR" b="1" dirty="0" smtClean="0">
                <a:solidFill>
                  <a:schemeClr val="folHlink"/>
                </a:solidFill>
              </a:rPr>
              <a:t> </a:t>
            </a:r>
            <a:r>
              <a:rPr lang="en-GB" b="1" dirty="0" smtClean="0">
                <a:solidFill>
                  <a:schemeClr val="folHlink"/>
                </a:solidFill>
              </a:rPr>
              <a:t>Service</a:t>
            </a:r>
            <a:endParaRPr lang="en-US" b="1" dirty="0">
              <a:solidFill>
                <a:schemeClr val="folHlink"/>
              </a:solidFill>
            </a:endParaRPr>
          </a:p>
        </p:txBody>
      </p:sp>
      <p:sp>
        <p:nvSpPr>
          <p:cNvPr id="12" name="TextBox 11"/>
          <p:cNvSpPr txBox="1"/>
          <p:nvPr/>
        </p:nvSpPr>
        <p:spPr>
          <a:xfrm>
            <a:off x="5929322" y="357166"/>
            <a:ext cx="2422138" cy="369332"/>
          </a:xfrm>
          <a:prstGeom prst="rect">
            <a:avLst/>
          </a:prstGeom>
          <a:noFill/>
          <a:ln w="9525">
            <a:noFill/>
            <a:miter lim="800000"/>
            <a:headEnd/>
            <a:tailEnd/>
          </a:ln>
        </p:spPr>
        <p:txBody>
          <a:bodyPr wrap="none">
            <a:spAutoFit/>
          </a:bodyPr>
          <a:lstStyle/>
          <a:p>
            <a:r>
              <a:rPr lang="el-GR" b="1" dirty="0" smtClean="0">
                <a:ln w="12700">
                  <a:solidFill>
                    <a:schemeClr val="tx2">
                      <a:satMod val="155000"/>
                    </a:schemeClr>
                  </a:solidFill>
                  <a:prstDash val="solid"/>
                </a:ln>
                <a:effectLst>
                  <a:outerShdw blurRad="41275" dist="20320" dir="1800000" algn="tl" rotWithShape="0">
                    <a:srgbClr val="000000">
                      <a:alpha val="40000"/>
                    </a:srgbClr>
                  </a:outerShdw>
                </a:effectLst>
              </a:rPr>
              <a:t>Που παρέχονται ..??</a:t>
            </a:r>
            <a:endParaRPr lang="el-GR"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3" name="TextBox 12"/>
          <p:cNvSpPr txBox="1"/>
          <p:nvPr/>
        </p:nvSpPr>
        <p:spPr>
          <a:xfrm>
            <a:off x="1428728" y="2714620"/>
            <a:ext cx="3297386" cy="369332"/>
          </a:xfrm>
          <a:prstGeom prst="rect">
            <a:avLst/>
          </a:prstGeom>
          <a:solidFill>
            <a:schemeClr val="tx2">
              <a:lumMod val="20000"/>
              <a:lumOff val="80000"/>
            </a:schemeClr>
          </a:solidFill>
          <a:ln w="22225">
            <a:solidFill>
              <a:schemeClr val="tx2">
                <a:lumMod val="50000"/>
              </a:schemeClr>
            </a:solidFill>
            <a:miter lim="800000"/>
            <a:headEnd/>
            <a:tailEnd/>
          </a:ln>
          <a:effectLst/>
        </p:spPr>
        <p:txBody>
          <a:bodyPr wrap="square">
            <a:spAutoFit/>
          </a:bodyPr>
          <a:lstStyle/>
          <a:p>
            <a:r>
              <a:rPr lang="el-GR" dirty="0" smtClean="0">
                <a:solidFill>
                  <a:srgbClr val="7030A0"/>
                </a:solidFill>
              </a:rPr>
              <a:t>Ελεγχόμενος Εναέριος χώρος</a:t>
            </a:r>
            <a:endParaRPr lang="el-GR" dirty="0">
              <a:solidFill>
                <a:srgbClr val="7030A0"/>
              </a:solidFill>
            </a:endParaRPr>
          </a:p>
        </p:txBody>
      </p:sp>
      <p:sp>
        <p:nvSpPr>
          <p:cNvPr id="14" name="TextBox 13"/>
          <p:cNvSpPr txBox="1"/>
          <p:nvPr/>
        </p:nvSpPr>
        <p:spPr>
          <a:xfrm>
            <a:off x="5214942" y="2714620"/>
            <a:ext cx="3610668" cy="369332"/>
          </a:xfrm>
          <a:prstGeom prst="rect">
            <a:avLst/>
          </a:prstGeom>
          <a:solidFill>
            <a:schemeClr val="tx2">
              <a:lumMod val="20000"/>
              <a:lumOff val="80000"/>
            </a:schemeClr>
          </a:solidFill>
          <a:ln w="22225">
            <a:solidFill>
              <a:schemeClr val="tx2">
                <a:lumMod val="50000"/>
              </a:schemeClr>
            </a:solidFill>
            <a:miter lim="800000"/>
            <a:headEnd/>
            <a:tailEnd/>
          </a:ln>
          <a:effectLst/>
        </p:spPr>
        <p:txBody>
          <a:bodyPr wrap="none">
            <a:spAutoFit/>
          </a:bodyPr>
          <a:lstStyle/>
          <a:p>
            <a:r>
              <a:rPr lang="el-GR" dirty="0" smtClean="0">
                <a:solidFill>
                  <a:schemeClr val="accent1">
                    <a:lumMod val="75000"/>
                  </a:schemeClr>
                </a:solidFill>
              </a:rPr>
              <a:t>Μη Ελεγχόμενος Εναέριος χώρος</a:t>
            </a:r>
            <a:endParaRPr lang="el-GR" dirty="0">
              <a:solidFill>
                <a:schemeClr val="accent1">
                  <a:lumMod val="75000"/>
                </a:schemeClr>
              </a:solidFill>
            </a:endParaRPr>
          </a:p>
        </p:txBody>
      </p:sp>
      <p:sp>
        <p:nvSpPr>
          <p:cNvPr id="15" name="TextBox 14"/>
          <p:cNvSpPr txBox="1"/>
          <p:nvPr/>
        </p:nvSpPr>
        <p:spPr>
          <a:xfrm>
            <a:off x="571472" y="285728"/>
            <a:ext cx="4114973" cy="369332"/>
          </a:xfrm>
          <a:prstGeom prst="rect">
            <a:avLst/>
          </a:prstGeom>
          <a:solidFill>
            <a:schemeClr val="tx2"/>
          </a:solidFill>
          <a:effectLst/>
        </p:spPr>
        <p:txBody>
          <a:bodyPr wrap="none" rtlCol="0">
            <a:spAutoFit/>
          </a:bodyPr>
          <a:lstStyle/>
          <a:p>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Εξυπηρετήσεις Εναέριας Κυκλοφορίας</a:t>
            </a:r>
            <a:endParaRPr lang="el-G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8" name="Straight Arrow Connector 17"/>
          <p:cNvCxnSpPr>
            <a:stCxn id="8196" idx="3"/>
            <a:endCxn id="8200" idx="1"/>
          </p:cNvCxnSpPr>
          <p:nvPr/>
        </p:nvCxnSpPr>
        <p:spPr>
          <a:xfrm flipV="1">
            <a:off x="3254402" y="3966480"/>
            <a:ext cx="246028" cy="3571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196" idx="3"/>
            <a:endCxn id="8199" idx="1"/>
          </p:cNvCxnSpPr>
          <p:nvPr/>
        </p:nvCxnSpPr>
        <p:spPr>
          <a:xfrm>
            <a:off x="3254402" y="4323670"/>
            <a:ext cx="246028" cy="4261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2051569" y="2448969"/>
            <a:ext cx="47041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7337981" y="2448969"/>
            <a:ext cx="47041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475129" y="2886635"/>
            <a:ext cx="941295" cy="3352800"/>
          </a:xfrm>
          <a:custGeom>
            <a:avLst/>
            <a:gdLst>
              <a:gd name="connsiteX0" fmla="*/ 941295 w 941295"/>
              <a:gd name="connsiteY0" fmla="*/ 0 h 3352800"/>
              <a:gd name="connsiteX1" fmla="*/ 26895 w 941295"/>
              <a:gd name="connsiteY1" fmla="*/ 0 h 3352800"/>
              <a:gd name="connsiteX2" fmla="*/ 0 w 941295"/>
              <a:gd name="connsiteY2" fmla="*/ 3352800 h 3352800"/>
              <a:gd name="connsiteX3" fmla="*/ 215153 w 941295"/>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941295" h="3352800">
                <a:moveTo>
                  <a:pt x="941295" y="0"/>
                </a:moveTo>
                <a:lnTo>
                  <a:pt x="26895" y="0"/>
                </a:lnTo>
                <a:lnTo>
                  <a:pt x="0" y="3352800"/>
                </a:lnTo>
                <a:lnTo>
                  <a:pt x="215153" y="335280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31" name="Straight Arrow Connector 30"/>
          <p:cNvCxnSpPr/>
          <p:nvPr/>
        </p:nvCxnSpPr>
        <p:spPr>
          <a:xfrm>
            <a:off x="500034" y="4286256"/>
            <a:ext cx="21272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00034" y="5429264"/>
            <a:ext cx="21272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ight Arrow 34"/>
          <p:cNvSpPr/>
          <p:nvPr/>
        </p:nvSpPr>
        <p:spPr>
          <a:xfrm>
            <a:off x="4857752" y="428604"/>
            <a:ext cx="97840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Νικόλας\Desktop\SPOA\Danger.png"/>
          <p:cNvPicPr>
            <a:picLocks noChangeAspect="1" noChangeArrowheads="1"/>
          </p:cNvPicPr>
          <p:nvPr/>
        </p:nvPicPr>
        <p:blipFill>
          <a:blip r:embed="rId2" cstate="print"/>
          <a:srcRect/>
          <a:stretch>
            <a:fillRect/>
          </a:stretch>
        </p:blipFill>
        <p:spPr bwMode="auto">
          <a:xfrm>
            <a:off x="285720" y="285729"/>
            <a:ext cx="5072098" cy="2426804"/>
          </a:xfrm>
          <a:prstGeom prst="rect">
            <a:avLst/>
          </a:prstGeom>
          <a:noFill/>
        </p:spPr>
      </p:pic>
      <p:pic>
        <p:nvPicPr>
          <p:cNvPr id="5123" name="Picture 3" descr="C:\Users\Νικόλας\Desktop\SPOA\Prohibited.png"/>
          <p:cNvPicPr>
            <a:picLocks noChangeAspect="1" noChangeArrowheads="1"/>
          </p:cNvPicPr>
          <p:nvPr/>
        </p:nvPicPr>
        <p:blipFill>
          <a:blip r:embed="rId3" cstate="print"/>
          <a:srcRect/>
          <a:stretch>
            <a:fillRect/>
          </a:stretch>
        </p:blipFill>
        <p:spPr bwMode="auto">
          <a:xfrm>
            <a:off x="4286248" y="2143116"/>
            <a:ext cx="4595823" cy="2319123"/>
          </a:xfrm>
          <a:prstGeom prst="rect">
            <a:avLst/>
          </a:prstGeom>
          <a:noFill/>
        </p:spPr>
      </p:pic>
      <p:pic>
        <p:nvPicPr>
          <p:cNvPr id="5124" name="Picture 4" descr="C:\Users\Νικόλας\Desktop\SPOA\Restricted.png"/>
          <p:cNvPicPr>
            <a:picLocks noChangeAspect="1" noChangeArrowheads="1"/>
          </p:cNvPicPr>
          <p:nvPr/>
        </p:nvPicPr>
        <p:blipFill>
          <a:blip r:embed="rId4" cstate="print"/>
          <a:srcRect/>
          <a:stretch>
            <a:fillRect/>
          </a:stretch>
        </p:blipFill>
        <p:spPr bwMode="auto">
          <a:xfrm>
            <a:off x="214282" y="4286256"/>
            <a:ext cx="5618433" cy="2428892"/>
          </a:xfrm>
          <a:prstGeom prst="rect">
            <a:avLst/>
          </a:prstGeom>
          <a:noFill/>
        </p:spPr>
      </p:pic>
      <p:sp>
        <p:nvSpPr>
          <p:cNvPr id="5" name="TextBox 4"/>
          <p:cNvSpPr txBox="1"/>
          <p:nvPr/>
        </p:nvSpPr>
        <p:spPr>
          <a:xfrm>
            <a:off x="5643570" y="214290"/>
            <a:ext cx="3214710" cy="1938992"/>
          </a:xfrm>
          <a:prstGeom prst="rect">
            <a:avLst/>
          </a:prstGeom>
          <a:noFill/>
        </p:spPr>
        <p:txBody>
          <a:bodyPr wrap="square" rtlCol="0">
            <a:spAutoFit/>
          </a:bodyPr>
          <a:lstStyle/>
          <a:p>
            <a:pPr algn="ctr"/>
            <a:r>
              <a:rPr lang="el-GR" b="1" dirty="0" smtClean="0">
                <a:solidFill>
                  <a:schemeClr val="dk1"/>
                </a:solidFill>
                <a:latin typeface="+mn-lt"/>
                <a:cs typeface="+mn-cs"/>
              </a:rPr>
              <a:t>ΕΠΙΚΙΝΔΥΝΗ ΠΕΡΙΟΧΗ </a:t>
            </a:r>
          </a:p>
          <a:p>
            <a:pPr algn="ctr"/>
            <a:r>
              <a:rPr lang="el-GR" b="1" dirty="0" smtClean="0">
                <a:solidFill>
                  <a:schemeClr val="dk1"/>
                </a:solidFill>
                <a:latin typeface="+mn-lt"/>
                <a:cs typeface="+mn-cs"/>
              </a:rPr>
              <a:t>(</a:t>
            </a:r>
            <a:r>
              <a:rPr lang="en-US" b="1" dirty="0" smtClean="0">
                <a:solidFill>
                  <a:schemeClr val="dk1"/>
                </a:solidFill>
                <a:latin typeface="+mn-lt"/>
                <a:cs typeface="+mn-cs"/>
              </a:rPr>
              <a:t>DANGER AREA</a:t>
            </a:r>
            <a:r>
              <a:rPr lang="el-GR" b="1" dirty="0" smtClean="0">
                <a:solidFill>
                  <a:schemeClr val="dk1"/>
                </a:solidFill>
                <a:latin typeface="+mn-lt"/>
                <a:cs typeface="+mn-cs"/>
              </a:rPr>
              <a:t>)</a:t>
            </a:r>
          </a:p>
          <a:p>
            <a:pPr algn="just"/>
            <a:r>
              <a:rPr lang="el-GR" sz="1400" b="1" dirty="0" smtClean="0">
                <a:solidFill>
                  <a:schemeClr val="dk1"/>
                </a:solidFill>
                <a:latin typeface="+mn-lt"/>
                <a:cs typeface="+mn-cs"/>
              </a:rPr>
              <a:t>Εναέριος χώρος καθορισμένων διαστάσεων, εντός του οποίου είναι δυνατόν να επικρατούν συνθήκες που εγκυμονούν κινδύνους για τα ιπτάμενα </a:t>
            </a:r>
            <a:r>
              <a:rPr lang="el-GR" sz="1400" b="1" dirty="0" err="1" smtClean="0">
                <a:solidFill>
                  <a:schemeClr val="dk1"/>
                </a:solidFill>
                <a:latin typeface="+mn-lt"/>
                <a:cs typeface="+mn-cs"/>
              </a:rPr>
              <a:t>αερ</a:t>
            </a:r>
            <a:r>
              <a:rPr lang="el-GR" sz="1400" b="1" dirty="0" smtClean="0">
                <a:solidFill>
                  <a:schemeClr val="dk1"/>
                </a:solidFill>
                <a:latin typeface="+mn-lt"/>
                <a:cs typeface="+mn-cs"/>
              </a:rPr>
              <a:t>/φη, σε καθορισμένα χρονικά διαστήματα</a:t>
            </a:r>
            <a:endParaRPr lang="el-GR" sz="1400" b="1" dirty="0">
              <a:solidFill>
                <a:schemeClr val="dk1"/>
              </a:solidFill>
              <a:latin typeface="+mn-lt"/>
              <a:cs typeface="+mn-cs"/>
            </a:endParaRPr>
          </a:p>
        </p:txBody>
      </p:sp>
      <p:sp>
        <p:nvSpPr>
          <p:cNvPr id="6" name="Rectangle 5"/>
          <p:cNvSpPr/>
          <p:nvPr/>
        </p:nvSpPr>
        <p:spPr>
          <a:xfrm>
            <a:off x="285720" y="2786058"/>
            <a:ext cx="3929090" cy="1508105"/>
          </a:xfrm>
          <a:prstGeom prst="rect">
            <a:avLst/>
          </a:prstGeom>
          <a:noFill/>
        </p:spPr>
        <p:txBody>
          <a:bodyPr wrap="square" rtlCol="0">
            <a:spAutoFit/>
          </a:bodyPr>
          <a:lstStyle/>
          <a:p>
            <a:pPr algn="ctr"/>
            <a:r>
              <a:rPr lang="el-GR" b="1" dirty="0" smtClean="0">
                <a:solidFill>
                  <a:schemeClr val="dk1"/>
                </a:solidFill>
                <a:latin typeface="+mn-lt"/>
                <a:cs typeface="+mn-cs"/>
              </a:rPr>
              <a:t>ΑΠΑΓΟΡΕΥΜΕΝΗ ΠΕΡΙΟΧΗ </a:t>
            </a:r>
          </a:p>
          <a:p>
            <a:pPr algn="ctr"/>
            <a:r>
              <a:rPr lang="el-GR" b="1" dirty="0" smtClean="0">
                <a:solidFill>
                  <a:schemeClr val="dk1"/>
                </a:solidFill>
                <a:latin typeface="+mn-lt"/>
                <a:cs typeface="+mn-cs"/>
              </a:rPr>
              <a:t>(</a:t>
            </a:r>
            <a:r>
              <a:rPr lang="en-US" b="1" dirty="0" smtClean="0">
                <a:solidFill>
                  <a:schemeClr val="dk1"/>
                </a:solidFill>
                <a:latin typeface="+mn-lt"/>
                <a:cs typeface="+mn-cs"/>
              </a:rPr>
              <a:t>PROHIBITED AREA</a:t>
            </a:r>
            <a:r>
              <a:rPr lang="el-GR" b="1" dirty="0" smtClean="0">
                <a:solidFill>
                  <a:schemeClr val="dk1"/>
                </a:solidFill>
                <a:latin typeface="+mn-lt"/>
                <a:cs typeface="+mn-cs"/>
              </a:rPr>
              <a:t>)</a:t>
            </a:r>
          </a:p>
          <a:p>
            <a:pPr algn="just"/>
            <a:r>
              <a:rPr lang="el-GR" sz="1400" b="1" dirty="0" smtClean="0">
                <a:solidFill>
                  <a:schemeClr val="dk1"/>
                </a:solidFill>
                <a:latin typeface="+mn-lt"/>
                <a:cs typeface="+mn-cs"/>
              </a:rPr>
              <a:t>Εναέριος χώρος καθορισμένων διαστάσεων, πάνω από το έδαφος και τα χωρικά ύδατα ενός κράτους, μέσα στον οποίο η πτήση </a:t>
            </a:r>
            <a:r>
              <a:rPr lang="el-GR" sz="1400" b="1" dirty="0" err="1" smtClean="0">
                <a:solidFill>
                  <a:schemeClr val="dk1"/>
                </a:solidFill>
                <a:latin typeface="+mn-lt"/>
                <a:cs typeface="+mn-cs"/>
              </a:rPr>
              <a:t>αερ</a:t>
            </a:r>
            <a:r>
              <a:rPr lang="el-GR" sz="1400" b="1" dirty="0" smtClean="0">
                <a:solidFill>
                  <a:schemeClr val="dk1"/>
                </a:solidFill>
                <a:latin typeface="+mn-lt"/>
                <a:cs typeface="+mn-cs"/>
              </a:rPr>
              <a:t>/</a:t>
            </a:r>
            <a:r>
              <a:rPr lang="el-GR" sz="1400" b="1" dirty="0" err="1" smtClean="0">
                <a:solidFill>
                  <a:schemeClr val="dk1"/>
                </a:solidFill>
                <a:latin typeface="+mn-lt"/>
                <a:cs typeface="+mn-cs"/>
              </a:rPr>
              <a:t>φών</a:t>
            </a:r>
            <a:r>
              <a:rPr lang="el-GR" sz="1400" b="1" dirty="0" smtClean="0">
                <a:solidFill>
                  <a:schemeClr val="dk1"/>
                </a:solidFill>
                <a:latin typeface="+mn-lt"/>
                <a:cs typeface="+mn-cs"/>
              </a:rPr>
              <a:t> απαγορεύεται.</a:t>
            </a:r>
            <a:endParaRPr lang="el-GR" sz="1400" b="1" dirty="0">
              <a:solidFill>
                <a:schemeClr val="dk1"/>
              </a:solidFill>
              <a:latin typeface="+mn-lt"/>
              <a:cs typeface="+mn-cs"/>
            </a:endParaRPr>
          </a:p>
        </p:txBody>
      </p:sp>
      <p:sp>
        <p:nvSpPr>
          <p:cNvPr id="7" name="Rectangle 6"/>
          <p:cNvSpPr/>
          <p:nvPr/>
        </p:nvSpPr>
        <p:spPr>
          <a:xfrm>
            <a:off x="5929322" y="4786322"/>
            <a:ext cx="3071834" cy="2000548"/>
          </a:xfrm>
          <a:prstGeom prst="rect">
            <a:avLst/>
          </a:prstGeom>
          <a:noFill/>
        </p:spPr>
        <p:txBody>
          <a:bodyPr wrap="square" rtlCol="0">
            <a:spAutoFit/>
          </a:bodyPr>
          <a:lstStyle/>
          <a:p>
            <a:pPr algn="ctr"/>
            <a:r>
              <a:rPr lang="el-GR" b="1" dirty="0" smtClean="0">
                <a:solidFill>
                  <a:schemeClr val="dk1"/>
                </a:solidFill>
                <a:latin typeface="+mn-lt"/>
                <a:cs typeface="+mn-cs"/>
              </a:rPr>
              <a:t>ΠΕΡΙΟΡΙΣΜΕΝΗ ΠΕΡΙΟΧΗ (</a:t>
            </a:r>
            <a:r>
              <a:rPr lang="en-US" b="1" dirty="0" smtClean="0">
                <a:solidFill>
                  <a:schemeClr val="dk1"/>
                </a:solidFill>
                <a:latin typeface="+mn-lt"/>
                <a:cs typeface="+mn-cs"/>
              </a:rPr>
              <a:t>RESTRICTED</a:t>
            </a:r>
            <a:r>
              <a:rPr lang="el-GR" b="1" dirty="0" smtClean="0">
                <a:solidFill>
                  <a:schemeClr val="dk1"/>
                </a:solidFill>
                <a:latin typeface="+mn-lt"/>
                <a:cs typeface="+mn-cs"/>
              </a:rPr>
              <a:t> ΑRΕΑ)</a:t>
            </a:r>
          </a:p>
          <a:p>
            <a:pPr algn="just"/>
            <a:r>
              <a:rPr lang="el-GR" sz="1400" b="1" dirty="0" smtClean="0">
                <a:solidFill>
                  <a:schemeClr val="dk1"/>
                </a:solidFill>
                <a:latin typeface="+mn-lt"/>
                <a:cs typeface="+mn-cs"/>
              </a:rPr>
              <a:t>Εναέριος χώρος καθορισμένων διαστάσεων, πάνω από το έδαφος και τα χωρικά ύδατα ενός κράτους, μέσα στον οποίο η πτήση </a:t>
            </a:r>
            <a:r>
              <a:rPr lang="el-GR" sz="1400" b="1" dirty="0" err="1" smtClean="0">
                <a:solidFill>
                  <a:schemeClr val="dk1"/>
                </a:solidFill>
                <a:latin typeface="+mn-lt"/>
                <a:cs typeface="+mn-cs"/>
              </a:rPr>
              <a:t>αερ</a:t>
            </a:r>
            <a:r>
              <a:rPr lang="el-GR" sz="1400" b="1" dirty="0" smtClean="0">
                <a:solidFill>
                  <a:schemeClr val="dk1"/>
                </a:solidFill>
                <a:latin typeface="+mn-lt"/>
                <a:cs typeface="+mn-cs"/>
              </a:rPr>
              <a:t>/</a:t>
            </a:r>
            <a:r>
              <a:rPr lang="el-GR" sz="1400" b="1" dirty="0" err="1" smtClean="0">
                <a:solidFill>
                  <a:schemeClr val="dk1"/>
                </a:solidFill>
                <a:latin typeface="+mn-lt"/>
                <a:cs typeface="+mn-cs"/>
              </a:rPr>
              <a:t>φών</a:t>
            </a:r>
            <a:r>
              <a:rPr lang="el-GR" sz="1400" b="1" dirty="0" smtClean="0">
                <a:solidFill>
                  <a:schemeClr val="dk1"/>
                </a:solidFill>
                <a:latin typeface="+mn-lt"/>
                <a:cs typeface="+mn-cs"/>
              </a:rPr>
              <a:t> περιορίζεται σύμφωνα με καθορισμένους όρους</a:t>
            </a:r>
            <a:r>
              <a:rPr lang="el-GR" b="1" dirty="0" smtClean="0">
                <a:solidFill>
                  <a:schemeClr val="dk1"/>
                </a:solidFill>
                <a:latin typeface="+mn-lt"/>
                <a:cs typeface="+mn-cs"/>
              </a:rPr>
              <a:t>.</a:t>
            </a:r>
            <a:endParaRPr lang="el-GR" b="1" dirty="0">
              <a:solidFill>
                <a:schemeClr val="dk1"/>
              </a:solidFill>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3836</TotalTime>
  <Words>2687</Words>
  <Application>Microsoft Office PowerPoint</Application>
  <PresentationFormat>Προβολή στην οθόνη (4:3)</PresentationFormat>
  <Paragraphs>354</Paragraphs>
  <Slides>29</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etheodoridou</cp:lastModifiedBy>
  <cp:revision>358</cp:revision>
  <dcterms:created xsi:type="dcterms:W3CDTF">2009-10-11T12:29:38Z</dcterms:created>
  <dcterms:modified xsi:type="dcterms:W3CDTF">2016-10-27T09:48:35Z</dcterms:modified>
</cp:coreProperties>
</file>